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0" r:id="rId5"/>
    <p:sldMasterId id="2147483741" r:id="rId6"/>
    <p:sldMasterId id="214748374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embeddedFontLst>
    <p:embeddedFont>
      <p:font typeface="Anton"/>
      <p:regular r:id="rId66"/>
    </p:embeddedFont>
    <p:embeddedFont>
      <p:font typeface="DM Sans Medium"/>
      <p:regular r:id="rId67"/>
      <p:bold r:id="rId68"/>
      <p:italic r:id="rId69"/>
      <p:boldItalic r:id="rId70"/>
    </p:embeddedFont>
    <p:embeddedFont>
      <p:font typeface="Helvetica Neue"/>
      <p:regular r:id="rId71"/>
      <p:bold r:id="rId72"/>
      <p:italic r:id="rId73"/>
      <p:boldItalic r:id="rId74"/>
    </p:embeddedFont>
    <p:embeddedFont>
      <p:font typeface="Helvetica Neue Ligh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86C9C4-5776-4E40-AE07-C0A248C9AD9D}">
  <a:tblStyle styleId="{5086C9C4-5776-4E40-AE07-C0A248C9AD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9A67FC-23E9-4BAF-82E4-971A6DEC25E3}"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3.xml"/><Relationship Id="rId75" Type="http://schemas.openxmlformats.org/officeDocument/2006/relationships/font" Target="fonts/HelveticaNeueLight-regular.fntdata"/><Relationship Id="rId30" Type="http://schemas.openxmlformats.org/officeDocument/2006/relationships/slide" Target="slides/slide22.xml"/><Relationship Id="rId74" Type="http://schemas.openxmlformats.org/officeDocument/2006/relationships/font" Target="fonts/HelveticaNeue-boldItalic.fntdata"/><Relationship Id="rId33" Type="http://schemas.openxmlformats.org/officeDocument/2006/relationships/slide" Target="slides/slide25.xml"/><Relationship Id="rId77" Type="http://schemas.openxmlformats.org/officeDocument/2006/relationships/font" Target="fonts/HelveticaNeueLight-italic.fntdata"/><Relationship Id="rId32" Type="http://schemas.openxmlformats.org/officeDocument/2006/relationships/slide" Target="slides/slide24.xml"/><Relationship Id="rId76" Type="http://schemas.openxmlformats.org/officeDocument/2006/relationships/font" Target="fonts/HelveticaNeueLight-bold.fntdata"/><Relationship Id="rId35" Type="http://schemas.openxmlformats.org/officeDocument/2006/relationships/slide" Target="slides/slide27.xml"/><Relationship Id="rId79" Type="http://schemas.openxmlformats.org/officeDocument/2006/relationships/font" Target="fonts/DMSans-regular.fntdata"/><Relationship Id="rId34" Type="http://schemas.openxmlformats.org/officeDocument/2006/relationships/slide" Target="slides/slide26.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font" Target="fonts/DMSa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Anton-regular.fntdata"/><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DMSansMedium-bold.fntdata"/><Relationship Id="rId23" Type="http://schemas.openxmlformats.org/officeDocument/2006/relationships/slide" Target="slides/slide15.xml"/><Relationship Id="rId67" Type="http://schemas.openxmlformats.org/officeDocument/2006/relationships/font" Target="fonts/DMSansMedium-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6c40aca8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6c40aca8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4b6c90cd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4b6c90cd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1f6d4cd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1f6d4c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4aa034a714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4aa034a71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4aa034a71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4aa034a71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4aa034a714_1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4aa034a714_1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aa034a714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4aa034a714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4aa034a714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4aa034a714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4aa034a714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4aa034a714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aa034a71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4aa034a71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4aa034a71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4aa034a71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db74d8a2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db74d8a2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81182f92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81182f92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c7c732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6c7c7327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da5605b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6da5605b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6c7c7327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6c7c7327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6c7c7327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6c7c7327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4aa034a71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4aa034a714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aa034a71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aa034a71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aa034a714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4aa034a714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4aa034a71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4aa034a71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4aa034a714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4aa034a714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b74d8a2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b74d8a2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4aa034a714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4aa034a714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4aa034a714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4aa034a714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4aa034a71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4aa034a71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4aa034a714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4aa034a714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40f1ac30bc_0_19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140f1ac30bc_0_1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4aa034a714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4aa034a714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4aa034a714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4aa034a714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4aa034a714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4aa034a714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4aa034a714_1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4aa034a714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4aab9cfe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14aab9cfe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b74d8a2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db74d8a2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aab9cfe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aab9cfe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4aab9cfe1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4aab9cfe1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4aab9cfe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4aab9cfe1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4aab9cfe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14aab9cfe1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4aab9cfe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4aab9cfe1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4aab9cfe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4aab9cfe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4aab9cfe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4aab9cfe1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4aab9cfe1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4aab9cfe1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4aab9cfe1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4aab9cfe1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4aab9cfe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4aab9cfe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db74d8a2d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db74d8a2d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4aab9cfe1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4aab9cfe1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4aab9cfe1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4aab9cfe1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4aab9cfe1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4aab9cfe1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4aab9cfe1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4aab9cfe1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4aab9cfe1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4aab9cfe1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4aab9cfe1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4aab9cfe1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4aab9cfe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4aab9cfe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4aab9cfe1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4aab9cfe1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db8b6d8b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db8b6d8b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b8b6d8b0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db8b6d8b0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aa034a7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4aa034a7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aa034a71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aa034a71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5"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9"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2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2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2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2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 name="Google Shape;86;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2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2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2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0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5"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4"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8" name="Google Shape;118;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 name="Shape 120"/>
        <p:cNvGrpSpPr/>
        <p:nvPr/>
      </p:nvGrpSpPr>
      <p:grpSpPr>
        <a:xfrm>
          <a:off x="0" y="0"/>
          <a:ext cx="0" cy="0"/>
          <a:chOff x="0" y="0"/>
          <a:chExt cx="0" cy="0"/>
        </a:xfrm>
      </p:grpSpPr>
      <p:sp>
        <p:nvSpPr>
          <p:cNvPr id="121" name="Google Shape;12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8" name="Shape 128"/>
        <p:cNvGrpSpPr/>
        <p:nvPr/>
      </p:nvGrpSpPr>
      <p:grpSpPr>
        <a:xfrm>
          <a:off x="0" y="0"/>
          <a:ext cx="0" cy="0"/>
          <a:chOff x="0" y="0"/>
          <a:chExt cx="0" cy="0"/>
        </a:xfrm>
      </p:grpSpPr>
      <p:sp>
        <p:nvSpPr>
          <p:cNvPr id="129" name="Google Shape;129;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0" name="Google Shape;130;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32" name="Shape 132"/>
        <p:cNvGrpSpPr/>
        <p:nvPr/>
      </p:nvGrpSpPr>
      <p:grpSpPr>
        <a:xfrm>
          <a:off x="0" y="0"/>
          <a:ext cx="0" cy="0"/>
          <a:chOff x="0" y="0"/>
          <a:chExt cx="0" cy="0"/>
        </a:xfrm>
      </p:grpSpPr>
      <p:sp>
        <p:nvSpPr>
          <p:cNvPr id="133" name="Google Shape;133;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6" name="Shape 136"/>
        <p:cNvGrpSpPr/>
        <p:nvPr/>
      </p:nvGrpSpPr>
      <p:grpSpPr>
        <a:xfrm>
          <a:off x="0" y="0"/>
          <a:ext cx="0" cy="0"/>
          <a:chOff x="0" y="0"/>
          <a:chExt cx="0" cy="0"/>
        </a:xfrm>
      </p:grpSpPr>
      <p:sp>
        <p:nvSpPr>
          <p:cNvPr id="137" name="Google Shape;137;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8" name="Google Shape;138;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40" name="Shape 140"/>
        <p:cNvGrpSpPr/>
        <p:nvPr/>
      </p:nvGrpSpPr>
      <p:grpSpPr>
        <a:xfrm>
          <a:off x="0" y="0"/>
          <a:ext cx="0" cy="0"/>
          <a:chOff x="0" y="0"/>
          <a:chExt cx="0" cy="0"/>
        </a:xfrm>
      </p:grpSpPr>
      <p:sp>
        <p:nvSpPr>
          <p:cNvPr id="141" name="Google Shape;14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2" name="Google Shape;142;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4" name="Shape 144"/>
        <p:cNvGrpSpPr/>
        <p:nvPr/>
      </p:nvGrpSpPr>
      <p:grpSpPr>
        <a:xfrm>
          <a:off x="0" y="0"/>
          <a:ext cx="0" cy="0"/>
          <a:chOff x="0" y="0"/>
          <a:chExt cx="0" cy="0"/>
        </a:xfrm>
      </p:grpSpPr>
      <p:sp>
        <p:nvSpPr>
          <p:cNvPr id="145" name="Google Shape;1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 name="Google Shape;1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8" name="Shape 148"/>
        <p:cNvGrpSpPr/>
        <p:nvPr/>
      </p:nvGrpSpPr>
      <p:grpSpPr>
        <a:xfrm>
          <a:off x="0" y="0"/>
          <a:ext cx="0" cy="0"/>
          <a:chOff x="0" y="0"/>
          <a:chExt cx="0" cy="0"/>
        </a:xfrm>
      </p:grpSpPr>
      <p:sp>
        <p:nvSpPr>
          <p:cNvPr id="149" name="Google Shape;14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1" name="Google Shape;1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52" name="Shape 152"/>
        <p:cNvGrpSpPr/>
        <p:nvPr/>
      </p:nvGrpSpPr>
      <p:grpSpPr>
        <a:xfrm>
          <a:off x="0" y="0"/>
          <a:ext cx="0" cy="0"/>
          <a:chOff x="0" y="0"/>
          <a:chExt cx="0" cy="0"/>
        </a:xfrm>
      </p:grpSpPr>
      <p:sp>
        <p:nvSpPr>
          <p:cNvPr id="153" name="Google Shape;15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5" name="Google Shape;1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6" name="Shape 156"/>
        <p:cNvGrpSpPr/>
        <p:nvPr/>
      </p:nvGrpSpPr>
      <p:grpSpPr>
        <a:xfrm>
          <a:off x="0" y="0"/>
          <a:ext cx="0" cy="0"/>
          <a:chOff x="0" y="0"/>
          <a:chExt cx="0" cy="0"/>
        </a:xfrm>
      </p:grpSpPr>
      <p:sp>
        <p:nvSpPr>
          <p:cNvPr id="157" name="Google Shape;157;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0" name="Shape 160"/>
        <p:cNvGrpSpPr/>
        <p:nvPr/>
      </p:nvGrpSpPr>
      <p:grpSpPr>
        <a:xfrm>
          <a:off x="0" y="0"/>
          <a:ext cx="0" cy="0"/>
          <a:chOff x="0" y="0"/>
          <a:chExt cx="0" cy="0"/>
        </a:xfrm>
      </p:grpSpPr>
      <p:sp>
        <p:nvSpPr>
          <p:cNvPr id="161" name="Google Shape;161;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 name="Google Shape;162;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4" name="Shape 164"/>
        <p:cNvGrpSpPr/>
        <p:nvPr/>
      </p:nvGrpSpPr>
      <p:grpSpPr>
        <a:xfrm>
          <a:off x="0" y="0"/>
          <a:ext cx="0" cy="0"/>
          <a:chOff x="0" y="0"/>
          <a:chExt cx="0" cy="0"/>
        </a:xfrm>
      </p:grpSpPr>
      <p:sp>
        <p:nvSpPr>
          <p:cNvPr id="165" name="Google Shape;16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6" name="Google Shape;16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8" name="Shape 168"/>
        <p:cNvGrpSpPr/>
        <p:nvPr/>
      </p:nvGrpSpPr>
      <p:grpSpPr>
        <a:xfrm>
          <a:off x="0" y="0"/>
          <a:ext cx="0" cy="0"/>
          <a:chOff x="0" y="0"/>
          <a:chExt cx="0" cy="0"/>
        </a:xfrm>
      </p:grpSpPr>
      <p:sp>
        <p:nvSpPr>
          <p:cNvPr id="169" name="Google Shape;169;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0" name="Google Shape;170;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6" name="Shape 176"/>
        <p:cNvGrpSpPr/>
        <p:nvPr/>
      </p:nvGrpSpPr>
      <p:grpSpPr>
        <a:xfrm>
          <a:off x="0" y="0"/>
          <a:ext cx="0" cy="0"/>
          <a:chOff x="0" y="0"/>
          <a:chExt cx="0" cy="0"/>
        </a:xfrm>
      </p:grpSpPr>
      <p:sp>
        <p:nvSpPr>
          <p:cNvPr id="177" name="Google Shape;177;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8" name="Google Shape;178;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80" name="Shape 180"/>
        <p:cNvGrpSpPr/>
        <p:nvPr/>
      </p:nvGrpSpPr>
      <p:grpSpPr>
        <a:xfrm>
          <a:off x="0" y="0"/>
          <a:ext cx="0" cy="0"/>
          <a:chOff x="0" y="0"/>
          <a:chExt cx="0" cy="0"/>
        </a:xfrm>
      </p:grpSpPr>
      <p:sp>
        <p:nvSpPr>
          <p:cNvPr id="181" name="Google Shape;181;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82" name="Google Shape;182;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4" name="Shape 184"/>
        <p:cNvGrpSpPr/>
        <p:nvPr/>
      </p:nvGrpSpPr>
      <p:grpSpPr>
        <a:xfrm>
          <a:off x="0" y="0"/>
          <a:ext cx="0" cy="0"/>
          <a:chOff x="0" y="0"/>
          <a:chExt cx="0" cy="0"/>
        </a:xfrm>
      </p:grpSpPr>
      <p:sp>
        <p:nvSpPr>
          <p:cNvPr id="185" name="Google Shape;185;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8" name="Shape 188"/>
        <p:cNvGrpSpPr/>
        <p:nvPr/>
      </p:nvGrpSpPr>
      <p:grpSpPr>
        <a:xfrm>
          <a:off x="0" y="0"/>
          <a:ext cx="0" cy="0"/>
          <a:chOff x="0" y="0"/>
          <a:chExt cx="0" cy="0"/>
        </a:xfrm>
      </p:grpSpPr>
      <p:sp>
        <p:nvSpPr>
          <p:cNvPr id="189" name="Google Shape;18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38" name="Shape 238"/>
        <p:cNvGrpSpPr/>
        <p:nvPr/>
      </p:nvGrpSpPr>
      <p:grpSpPr>
        <a:xfrm>
          <a:off x="0" y="0"/>
          <a:ext cx="0" cy="0"/>
          <a:chOff x="0" y="0"/>
          <a:chExt cx="0" cy="0"/>
        </a:xfrm>
      </p:grpSpPr>
      <p:sp>
        <p:nvSpPr>
          <p:cNvPr id="239" name="Google Shape;239;p7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 name="Google Shape;240;p7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1" name="Google Shape;241;p7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9">
    <p:spTree>
      <p:nvGrpSpPr>
        <p:cNvPr id="244" name="Shape 244"/>
        <p:cNvGrpSpPr/>
        <p:nvPr/>
      </p:nvGrpSpPr>
      <p:grpSpPr>
        <a:xfrm>
          <a:off x="0" y="0"/>
          <a:ext cx="0" cy="0"/>
          <a:chOff x="0" y="0"/>
          <a:chExt cx="0" cy="0"/>
        </a:xfrm>
      </p:grpSpPr>
      <p:sp>
        <p:nvSpPr>
          <p:cNvPr id="245" name="Google Shape;245;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6" name="Google Shape;246;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7" name="Google Shape;247;p7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2">
  <p:cSld name="TITLE_10">
    <p:spTree>
      <p:nvGrpSpPr>
        <p:cNvPr id="248" name="Shape 248"/>
        <p:cNvGrpSpPr/>
        <p:nvPr/>
      </p:nvGrpSpPr>
      <p:grpSpPr>
        <a:xfrm>
          <a:off x="0" y="0"/>
          <a:ext cx="0" cy="0"/>
          <a:chOff x="0" y="0"/>
          <a:chExt cx="0" cy="0"/>
        </a:xfrm>
      </p:grpSpPr>
      <p:sp>
        <p:nvSpPr>
          <p:cNvPr id="249" name="Google Shape;249;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3">
  <p:cSld name="TITLE_11">
    <p:spTree>
      <p:nvGrpSpPr>
        <p:cNvPr id="252" name="Shape 252"/>
        <p:cNvGrpSpPr/>
        <p:nvPr/>
      </p:nvGrpSpPr>
      <p:grpSpPr>
        <a:xfrm>
          <a:off x="0" y="0"/>
          <a:ext cx="0" cy="0"/>
          <a:chOff x="0" y="0"/>
          <a:chExt cx="0" cy="0"/>
        </a:xfrm>
      </p:grpSpPr>
      <p:sp>
        <p:nvSpPr>
          <p:cNvPr id="253" name="Google Shape;253;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4" name="Google Shape;254;p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5" name="Google Shape;255;p7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4">
  <p:cSld name="TITLE_12">
    <p:spTree>
      <p:nvGrpSpPr>
        <p:cNvPr id="256" name="Shape 256"/>
        <p:cNvGrpSpPr/>
        <p:nvPr/>
      </p:nvGrpSpPr>
      <p:grpSpPr>
        <a:xfrm>
          <a:off x="0" y="0"/>
          <a:ext cx="0" cy="0"/>
          <a:chOff x="0" y="0"/>
          <a:chExt cx="0" cy="0"/>
        </a:xfrm>
      </p:grpSpPr>
      <p:sp>
        <p:nvSpPr>
          <p:cNvPr id="257" name="Google Shape;25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8" name="Google Shape;25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9" name="Google Shape;25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13">
    <p:spTree>
      <p:nvGrpSpPr>
        <p:cNvPr id="260" name="Shape 260"/>
        <p:cNvGrpSpPr/>
        <p:nvPr/>
      </p:nvGrpSpPr>
      <p:grpSpPr>
        <a:xfrm>
          <a:off x="0" y="0"/>
          <a:ext cx="0" cy="0"/>
          <a:chOff x="0" y="0"/>
          <a:chExt cx="0" cy="0"/>
        </a:xfrm>
      </p:grpSpPr>
      <p:sp>
        <p:nvSpPr>
          <p:cNvPr id="261" name="Google Shape;261;p7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2" name="Google Shape;262;p7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63" name="Google Shape;263;p7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4" name="Google Shape;264;p7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 name="Google Shape;265;p7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5">
  <p:cSld name="TITLE_14">
    <p:spTree>
      <p:nvGrpSpPr>
        <p:cNvPr id="266" name="Shape 266"/>
        <p:cNvGrpSpPr/>
        <p:nvPr/>
      </p:nvGrpSpPr>
      <p:grpSpPr>
        <a:xfrm>
          <a:off x="0" y="0"/>
          <a:ext cx="0" cy="0"/>
          <a:chOff x="0" y="0"/>
          <a:chExt cx="0" cy="0"/>
        </a:xfrm>
      </p:grpSpPr>
      <p:sp>
        <p:nvSpPr>
          <p:cNvPr id="267" name="Google Shape;267;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68" name="Google Shape;268;p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9" name="Google Shape;269;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5">
    <p:spTree>
      <p:nvGrpSpPr>
        <p:cNvPr id="270" name="Shape 270"/>
        <p:cNvGrpSpPr/>
        <p:nvPr/>
      </p:nvGrpSpPr>
      <p:grpSpPr>
        <a:xfrm>
          <a:off x="0" y="0"/>
          <a:ext cx="0" cy="0"/>
          <a:chOff x="0" y="0"/>
          <a:chExt cx="0" cy="0"/>
        </a:xfrm>
      </p:grpSpPr>
      <p:sp>
        <p:nvSpPr>
          <p:cNvPr id="271" name="Google Shape;271;p7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p7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73" name="Google Shape;273;p7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p7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5" name="Google Shape;275;p7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2">
  <p:cSld name="TITLE_16">
    <p:spTree>
      <p:nvGrpSpPr>
        <p:cNvPr id="276" name="Shape 276"/>
        <p:cNvGrpSpPr/>
        <p:nvPr/>
      </p:nvGrpSpPr>
      <p:grpSpPr>
        <a:xfrm>
          <a:off x="0" y="0"/>
          <a:ext cx="0" cy="0"/>
          <a:chOff x="0" y="0"/>
          <a:chExt cx="0" cy="0"/>
        </a:xfrm>
      </p:grpSpPr>
      <p:sp>
        <p:nvSpPr>
          <p:cNvPr id="277" name="Google Shape;277;p8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p8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79" name="Google Shape;279;p8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 name="Google Shape;280;p8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 name="Google Shape;281;p8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82" name="Shape 282"/>
        <p:cNvGrpSpPr/>
        <p:nvPr/>
      </p:nvGrpSpPr>
      <p:grpSpPr>
        <a:xfrm>
          <a:off x="0" y="0"/>
          <a:ext cx="0" cy="0"/>
          <a:chOff x="0" y="0"/>
          <a:chExt cx="0" cy="0"/>
        </a:xfrm>
      </p:grpSpPr>
      <p:pic>
        <p:nvPicPr>
          <p:cNvPr id="283" name="Google Shape;283;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84" name="Shape 284"/>
        <p:cNvGrpSpPr/>
        <p:nvPr/>
      </p:nvGrpSpPr>
      <p:grpSpPr>
        <a:xfrm>
          <a:off x="0" y="0"/>
          <a:ext cx="0" cy="0"/>
          <a:chOff x="0" y="0"/>
          <a:chExt cx="0" cy="0"/>
        </a:xfrm>
      </p:grpSpPr>
      <p:pic>
        <p:nvPicPr>
          <p:cNvPr id="285" name="Google Shape;285;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90" name="Shape 290"/>
        <p:cNvGrpSpPr/>
        <p:nvPr/>
      </p:nvGrpSpPr>
      <p:grpSpPr>
        <a:xfrm>
          <a:off x="0" y="0"/>
          <a:ext cx="0" cy="0"/>
          <a:chOff x="0" y="0"/>
          <a:chExt cx="0" cy="0"/>
        </a:xfrm>
      </p:grpSpPr>
      <p:sp>
        <p:nvSpPr>
          <p:cNvPr id="291" name="Google Shape;291;p8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2" name="Google Shape;292;p8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93" name="Google Shape;293;p8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8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id="299" name="Google Shape;299;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0" name="Shape 300"/>
        <p:cNvGrpSpPr/>
        <p:nvPr/>
      </p:nvGrpSpPr>
      <p:grpSpPr>
        <a:xfrm>
          <a:off x="0" y="0"/>
          <a:ext cx="0" cy="0"/>
          <a:chOff x="0" y="0"/>
          <a:chExt cx="0" cy="0"/>
        </a:xfrm>
      </p:grpSpPr>
      <p:pic>
        <p:nvPicPr>
          <p:cNvPr id="301" name="Google Shape;30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02" name="Shape 302"/>
        <p:cNvGrpSpPr/>
        <p:nvPr/>
      </p:nvGrpSpPr>
      <p:grpSpPr>
        <a:xfrm>
          <a:off x="0" y="0"/>
          <a:ext cx="0" cy="0"/>
          <a:chOff x="0" y="0"/>
          <a:chExt cx="0" cy="0"/>
        </a:xfrm>
      </p:grpSpPr>
      <p:pic>
        <p:nvPicPr>
          <p:cNvPr id="303" name="Google Shape;303;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04" name="Shape 304"/>
        <p:cNvGrpSpPr/>
        <p:nvPr/>
      </p:nvGrpSpPr>
      <p:grpSpPr>
        <a:xfrm>
          <a:off x="0" y="0"/>
          <a:ext cx="0" cy="0"/>
          <a:chOff x="0" y="0"/>
          <a:chExt cx="0" cy="0"/>
        </a:xfrm>
      </p:grpSpPr>
      <p:pic>
        <p:nvPicPr>
          <p:cNvPr id="305" name="Google Shape;305;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9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09" name="Shape 309"/>
        <p:cNvGrpSpPr/>
        <p:nvPr/>
      </p:nvGrpSpPr>
      <p:grpSpPr>
        <a:xfrm>
          <a:off x="0" y="0"/>
          <a:ext cx="0" cy="0"/>
          <a:chOff x="0" y="0"/>
          <a:chExt cx="0" cy="0"/>
        </a:xfrm>
      </p:grpSpPr>
      <p:pic>
        <p:nvPicPr>
          <p:cNvPr id="310" name="Google Shape;310;p9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11" name="Shape 311"/>
        <p:cNvGrpSpPr/>
        <p:nvPr/>
      </p:nvGrpSpPr>
      <p:grpSpPr>
        <a:xfrm>
          <a:off x="0" y="0"/>
          <a:ext cx="0" cy="0"/>
          <a:chOff x="0" y="0"/>
          <a:chExt cx="0" cy="0"/>
        </a:xfrm>
      </p:grpSpPr>
      <p:pic>
        <p:nvPicPr>
          <p:cNvPr id="312" name="Google Shape;312;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3" name="Shape 313"/>
        <p:cNvGrpSpPr/>
        <p:nvPr/>
      </p:nvGrpSpPr>
      <p:grpSpPr>
        <a:xfrm>
          <a:off x="0" y="0"/>
          <a:ext cx="0" cy="0"/>
          <a:chOff x="0" y="0"/>
          <a:chExt cx="0" cy="0"/>
        </a:xfrm>
      </p:grpSpPr>
      <p:pic>
        <p:nvPicPr>
          <p:cNvPr id="314" name="Google Shape;314;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15" name="Shape 315"/>
        <p:cNvGrpSpPr/>
        <p:nvPr/>
      </p:nvGrpSpPr>
      <p:grpSpPr>
        <a:xfrm>
          <a:off x="0" y="0"/>
          <a:ext cx="0" cy="0"/>
          <a:chOff x="0" y="0"/>
          <a:chExt cx="0" cy="0"/>
        </a:xfrm>
      </p:grpSpPr>
      <p:pic>
        <p:nvPicPr>
          <p:cNvPr id="316" name="Google Shape;316;p9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62" Type="http://schemas.openxmlformats.org/officeDocument/2006/relationships/slideLayout" Target="../slideLayouts/slideLayout78.xml"/><Relationship Id="rId61" Type="http://schemas.openxmlformats.org/officeDocument/2006/relationships/slideLayout" Target="../slideLayouts/slideLayout77.xml"/><Relationship Id="rId20" Type="http://schemas.openxmlformats.org/officeDocument/2006/relationships/slideLayout" Target="../slideLayouts/slideLayout36.xml"/><Relationship Id="rId64" Type="http://schemas.openxmlformats.org/officeDocument/2006/relationships/slideLayout" Target="../slideLayouts/slideLayout80.xml"/><Relationship Id="rId63" Type="http://schemas.openxmlformats.org/officeDocument/2006/relationships/slideLayout" Target="../slideLayouts/slideLayout79.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65" Type="http://schemas.openxmlformats.org/officeDocument/2006/relationships/theme" Target="../theme/theme3.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60" Type="http://schemas.openxmlformats.org/officeDocument/2006/relationships/slideLayout" Target="../slideLayouts/slideLayout76.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55" Type="http://schemas.openxmlformats.org/officeDocument/2006/relationships/slideLayout" Target="../slideLayouts/slideLayout71.xml"/><Relationship Id="rId10" Type="http://schemas.openxmlformats.org/officeDocument/2006/relationships/slideLayout" Target="../slideLayouts/slideLayout26.xml"/><Relationship Id="rId54" Type="http://schemas.openxmlformats.org/officeDocument/2006/relationships/slideLayout" Target="../slideLayouts/slideLayout70.xml"/><Relationship Id="rId13" Type="http://schemas.openxmlformats.org/officeDocument/2006/relationships/slideLayout" Target="../slideLayouts/slideLayout29.xml"/><Relationship Id="rId57" Type="http://schemas.openxmlformats.org/officeDocument/2006/relationships/slideLayout" Target="../slideLayouts/slideLayout73.xml"/><Relationship Id="rId12" Type="http://schemas.openxmlformats.org/officeDocument/2006/relationships/slideLayout" Target="../slideLayouts/slideLayout28.xml"/><Relationship Id="rId56" Type="http://schemas.openxmlformats.org/officeDocument/2006/relationships/slideLayout" Target="../slideLayouts/slideLayout72.xml"/><Relationship Id="rId15" Type="http://schemas.openxmlformats.org/officeDocument/2006/relationships/slideLayout" Target="../slideLayouts/slideLayout31.xml"/><Relationship Id="rId59" Type="http://schemas.openxmlformats.org/officeDocument/2006/relationships/slideLayout" Target="../slideLayouts/slideLayout75.xml"/><Relationship Id="rId14" Type="http://schemas.openxmlformats.org/officeDocument/2006/relationships/slideLayout" Target="../slideLayouts/slideLayout30.xml"/><Relationship Id="rId58" Type="http://schemas.openxmlformats.org/officeDocument/2006/relationships/slideLayout" Target="../slideLayouts/slideLayout74.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theme" Target="../theme/theme2.xml"/><Relationship Id="rId1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6" name="Shape 286"/>
        <p:cNvGrpSpPr/>
        <p:nvPr/>
      </p:nvGrpSpPr>
      <p:grpSpPr>
        <a:xfrm>
          <a:off x="0" y="0"/>
          <a:ext cx="0" cy="0"/>
          <a:chOff x="0" y="0"/>
          <a:chExt cx="0" cy="0"/>
        </a:xfrm>
      </p:grpSpPr>
      <p:sp>
        <p:nvSpPr>
          <p:cNvPr id="287" name="Google Shape;287;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8" name="Google Shape;288;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89" name="Google Shape;28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53.png"/><Relationship Id="rId4"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image" Target="../media/image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hyperlink" Target="https://docs.google.com/presentation/d/1ywO8sH-Tm2JmUYkZUhN56OEItFGJG-dBcwwfpjORf1w/edit#slide=id.g116c40aca8a_0_381" TargetMode="External"/><Relationship Id="rId4" Type="http://schemas.openxmlformats.org/officeDocument/2006/relationships/image" Target="../media/image53.png"/><Relationship Id="rId5" Type="http://schemas.openxmlformats.org/officeDocument/2006/relationships/image" Target="../media/image5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hyperlink" Target="https://docs.google.com/document/d/1gpnG9qgo1xxXPyMWUkl13tTtYE_bQlui11Zb9icmEk8/edit?usp=sharing" TargetMode="External"/><Relationship Id="rId5"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81.png"/><Relationship Id="rId5"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78.png"/><Relationship Id="rId5"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85.png"/><Relationship Id="rId5"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5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83.png"/><Relationship Id="rId5"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image" Target="../media/image79.png"/><Relationship Id="rId5"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 Id="rId3" Type="http://schemas.openxmlformats.org/officeDocument/2006/relationships/image" Target="../media/image22.png"/><Relationship Id="rId4" Type="http://schemas.openxmlformats.org/officeDocument/2006/relationships/image" Target="../media/image80.png"/><Relationship Id="rId5"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77.png"/><Relationship Id="rId5"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 Id="rId3" Type="http://schemas.openxmlformats.org/officeDocument/2006/relationships/image" Target="../media/image22.png"/><Relationship Id="rId4" Type="http://schemas.openxmlformats.org/officeDocument/2006/relationships/image" Target="../media/image84.png"/><Relationship Id="rId5"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 Id="rId3" Type="http://schemas.openxmlformats.org/officeDocument/2006/relationships/image" Target="../media/image22.png"/><Relationship Id="rId4" Type="http://schemas.openxmlformats.org/officeDocument/2006/relationships/image" Target="../media/image82.png"/><Relationship Id="rId5"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86.png"/><Relationship Id="rId5"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60.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image" Target="../media/image62.png"/><Relationship Id="rId4" Type="http://schemas.openxmlformats.org/officeDocument/2006/relationships/hyperlink" Target="https://docs.google.com/presentation/d/1OLugBIxjRheVq5BxbD89jBSSPYvs_UYfo2y2RnC3P9Y/edit#slide=id.g1db754275cc_0_0" TargetMode="External"/><Relationship Id="rId5"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9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Guía de Actividades</a:t>
            </a:r>
            <a:endParaRPr b="1" sz="4000">
              <a:solidFill>
                <a:srgbClr val="EAFF6A"/>
              </a:solidFill>
              <a:latin typeface="DM Sans"/>
              <a:ea typeface="DM Sans"/>
              <a:cs typeface="DM Sans"/>
              <a:sym typeface="DM Sans"/>
            </a:endParaRPr>
          </a:p>
        </p:txBody>
      </p:sp>
      <p:sp>
        <p:nvSpPr>
          <p:cNvPr id="322" name="Google Shape;322;p9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Python</a:t>
            </a:r>
            <a:endParaRPr sz="1600">
              <a:solidFill>
                <a:schemeClr val="lt1"/>
              </a:solidFill>
              <a:latin typeface="DM Sans"/>
              <a:ea typeface="DM Sans"/>
              <a:cs typeface="DM Sans"/>
              <a:sym typeface="DM Sans"/>
            </a:endParaRPr>
          </a:p>
        </p:txBody>
      </p:sp>
      <p:sp>
        <p:nvSpPr>
          <p:cNvPr id="323" name="Google Shape;323;p96"/>
          <p:cNvSpPr txBox="1"/>
          <p:nvPr/>
        </p:nvSpPr>
        <p:spPr>
          <a:xfrm>
            <a:off x="1461300" y="305210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hacia el proyecto final</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05"/>
          <p:cNvSpPr txBox="1"/>
          <p:nvPr/>
        </p:nvSpPr>
        <p:spPr>
          <a:xfrm>
            <a:off x="1461300" y="24708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Funciones I</a:t>
            </a:r>
            <a:endParaRPr b="1" sz="4000">
              <a:solidFill>
                <a:schemeClr val="dk1"/>
              </a:solidFill>
              <a:latin typeface="DM Sans"/>
              <a:ea typeface="DM Sans"/>
              <a:cs typeface="DM Sans"/>
              <a:sym typeface="DM Sans"/>
            </a:endParaRPr>
          </a:p>
        </p:txBody>
      </p:sp>
      <p:sp>
        <p:nvSpPr>
          <p:cNvPr id="425" name="Google Shape;425;p105"/>
          <p:cNvSpPr txBox="1"/>
          <p:nvPr/>
        </p:nvSpPr>
        <p:spPr>
          <a:xfrm>
            <a:off x="1461300" y="1933775"/>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09</a:t>
            </a:r>
            <a:endParaRPr sz="16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06"/>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Función año bisiesto</a:t>
            </a:r>
            <a:endParaRPr b="1" sz="4000">
              <a:solidFill>
                <a:schemeClr val="dk1"/>
              </a:solidFill>
              <a:latin typeface="DM Sans"/>
              <a:ea typeface="DM Sans"/>
              <a:cs typeface="DM Sans"/>
              <a:sym typeface="DM Sans"/>
            </a:endParaRPr>
          </a:p>
        </p:txBody>
      </p:sp>
      <p:pic>
        <p:nvPicPr>
          <p:cNvPr id="431" name="Google Shape;431;p10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32" name="Google Shape;432;p106"/>
          <p:cNvSpPr txBox="1"/>
          <p:nvPr/>
        </p:nvSpPr>
        <p:spPr>
          <a:xfrm>
            <a:off x="540125" y="1768325"/>
            <a:ext cx="8126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50"/>
              <a:buFont typeface="Arial"/>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spcBef>
                <a:spcPts val="0"/>
              </a:spcBef>
              <a:spcAft>
                <a:spcPts val="0"/>
              </a:spcAft>
              <a:buNone/>
            </a:pPr>
            <a:r>
              <a:rPr lang="es-419" sz="1350">
                <a:solidFill>
                  <a:srgbClr val="393B43"/>
                </a:solidFill>
                <a:latin typeface="DM Sans"/>
                <a:ea typeface="DM Sans"/>
                <a:cs typeface="DM Sans"/>
                <a:sym typeface="DM Sans"/>
              </a:rPr>
              <a:t>Realizar una función llamada año_bisiesto:</a:t>
            </a:r>
            <a:endParaRPr sz="1350">
              <a:solidFill>
                <a:srgbClr val="393B43"/>
              </a:solidFill>
              <a:latin typeface="DM Sans"/>
              <a:ea typeface="DM Sans"/>
              <a:cs typeface="DM Sans"/>
              <a:sym typeface="DM Sans"/>
            </a:endParaRPr>
          </a:p>
          <a:p>
            <a:pPr indent="0" lvl="0" marL="0" rtl="0" algn="l">
              <a:spcBef>
                <a:spcPts val="0"/>
              </a:spcBef>
              <a:spcAft>
                <a:spcPts val="0"/>
              </a:spcAft>
              <a:buNone/>
            </a:pPr>
            <a:r>
              <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DM Sans"/>
              <a:buChar char="✓"/>
            </a:pPr>
            <a:r>
              <a:rPr lang="es-419" sz="1350">
                <a:solidFill>
                  <a:srgbClr val="393B43"/>
                </a:solidFill>
                <a:latin typeface="DM Sans"/>
                <a:ea typeface="DM Sans"/>
                <a:cs typeface="DM Sans"/>
                <a:sym typeface="DM Sans"/>
              </a:rPr>
              <a:t>Recibirá un año por parámetro</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Helvetica Neue Light"/>
              <a:buChar char="✓"/>
            </a:pPr>
            <a:r>
              <a:rPr lang="es-419" sz="1350">
                <a:solidFill>
                  <a:srgbClr val="393B43"/>
                </a:solidFill>
                <a:latin typeface="DM Sans"/>
                <a:ea typeface="DM Sans"/>
                <a:cs typeface="DM Sans"/>
                <a:sym typeface="DM Sans"/>
              </a:rPr>
              <a:t>Imprimirá “El año </a:t>
            </a:r>
            <a:r>
              <a:rPr b="1" lang="es-419" sz="1350">
                <a:solidFill>
                  <a:srgbClr val="393B43"/>
                </a:solidFill>
                <a:latin typeface="DM Sans"/>
                <a:ea typeface="DM Sans"/>
                <a:cs typeface="DM Sans"/>
                <a:sym typeface="DM Sans"/>
              </a:rPr>
              <a:t>año</a:t>
            </a:r>
            <a:r>
              <a:rPr lang="es-419" sz="1350">
                <a:solidFill>
                  <a:srgbClr val="393B43"/>
                </a:solidFill>
                <a:latin typeface="DM Sans"/>
                <a:ea typeface="DM Sans"/>
                <a:cs typeface="DM Sans"/>
                <a:sym typeface="DM Sans"/>
              </a:rPr>
              <a:t> es bisiesto” si el año es bisiesto</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Helvetica Neue Light"/>
              <a:buChar char="✓"/>
            </a:pPr>
            <a:r>
              <a:rPr lang="es-419" sz="1350">
                <a:solidFill>
                  <a:srgbClr val="393B43"/>
                </a:solidFill>
                <a:latin typeface="DM Sans"/>
                <a:ea typeface="DM Sans"/>
                <a:cs typeface="DM Sans"/>
                <a:sym typeface="DM Sans"/>
              </a:rPr>
              <a:t>Imprimirá “El año </a:t>
            </a:r>
            <a:r>
              <a:rPr b="1" lang="es-419" sz="1350">
                <a:solidFill>
                  <a:srgbClr val="393B43"/>
                </a:solidFill>
                <a:latin typeface="DM Sans"/>
                <a:ea typeface="DM Sans"/>
                <a:cs typeface="DM Sans"/>
                <a:sym typeface="DM Sans"/>
              </a:rPr>
              <a:t>año</a:t>
            </a:r>
            <a:r>
              <a:rPr lang="es-419" sz="1350">
                <a:solidFill>
                  <a:srgbClr val="393B43"/>
                </a:solidFill>
                <a:latin typeface="DM Sans"/>
                <a:ea typeface="DM Sans"/>
                <a:cs typeface="DM Sans"/>
                <a:sym typeface="DM Sans"/>
              </a:rPr>
              <a:t> no es bisiesto” si el año no es bisiesto</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DM Sans"/>
              <a:buChar char="✓"/>
            </a:pPr>
            <a:r>
              <a:rPr lang="es-419" sz="1350">
                <a:solidFill>
                  <a:srgbClr val="393B43"/>
                </a:solidFill>
                <a:latin typeface="DM Sans"/>
                <a:ea typeface="DM Sans"/>
                <a:cs typeface="DM Sans"/>
                <a:sym typeface="DM Sans"/>
              </a:rPr>
              <a:t>Si se ingresa algo que no sea número, debe indicar que se ingrese un número.</a:t>
            </a:r>
            <a:endParaRPr sz="1350">
              <a:solidFill>
                <a:srgbClr val="393B43"/>
              </a:solidFill>
              <a:latin typeface="DM Sans"/>
              <a:ea typeface="DM Sans"/>
              <a:cs typeface="DM Sans"/>
              <a:sym typeface="DM Sans"/>
            </a:endParaRPr>
          </a:p>
          <a:p>
            <a:pPr indent="0" lvl="0" marL="0" rtl="0" algn="l">
              <a:spcBef>
                <a:spcPts val="0"/>
              </a:spcBef>
              <a:spcAft>
                <a:spcPts val="0"/>
              </a:spcAft>
              <a:buNone/>
            </a:pPr>
            <a:r>
              <a:t/>
            </a:r>
            <a:endParaRPr b="1" sz="1350">
              <a:solidFill>
                <a:srgbClr val="393B43"/>
              </a:solidFill>
              <a:latin typeface="DM Sans"/>
              <a:ea typeface="DM Sans"/>
              <a:cs typeface="DM Sans"/>
              <a:sym typeface="DM Sans"/>
            </a:endParaRPr>
          </a:p>
          <a:p>
            <a:pPr indent="0" lvl="0" marL="0" rtl="0" algn="l">
              <a:spcBef>
                <a:spcPts val="0"/>
              </a:spcBef>
              <a:spcAft>
                <a:spcPts val="0"/>
              </a:spcAft>
              <a:buNone/>
            </a:pPr>
            <a:r>
              <a:rPr b="1" lang="es-419" sz="1350">
                <a:solidFill>
                  <a:srgbClr val="393B43"/>
                </a:solidFill>
                <a:latin typeface="DM Sans"/>
                <a:ea typeface="DM Sans"/>
                <a:cs typeface="DM Sans"/>
                <a:sym typeface="DM Sans"/>
              </a:rPr>
              <a:t>Información a tener en cuenta:</a:t>
            </a:r>
            <a:endParaRPr b="1" sz="1350">
              <a:solidFill>
                <a:srgbClr val="393B43"/>
              </a:solidFill>
              <a:latin typeface="DM Sans"/>
              <a:ea typeface="DM Sans"/>
              <a:cs typeface="DM Sans"/>
              <a:sym typeface="DM Sans"/>
            </a:endParaRPr>
          </a:p>
          <a:p>
            <a:pPr indent="0" lvl="0" marL="0" rtl="0" algn="l">
              <a:spcBef>
                <a:spcPts val="0"/>
              </a:spcBef>
              <a:spcAft>
                <a:spcPts val="0"/>
              </a:spcAft>
              <a:buNone/>
            </a:pPr>
            <a:r>
              <a:t/>
            </a:r>
            <a:endParaRPr sz="1350">
              <a:solidFill>
                <a:srgbClr val="393B43"/>
              </a:solidFill>
              <a:latin typeface="DM Sans"/>
              <a:ea typeface="DM Sans"/>
              <a:cs typeface="DM Sans"/>
              <a:sym typeface="DM Sans"/>
            </a:endParaRPr>
          </a:p>
          <a:p>
            <a:pPr indent="0" lvl="0" marL="0" rtl="0" algn="l">
              <a:spcBef>
                <a:spcPts val="0"/>
              </a:spcBef>
              <a:spcAft>
                <a:spcPts val="0"/>
              </a:spcAft>
              <a:buNone/>
            </a:pPr>
            <a:r>
              <a:rPr lang="es-419" sz="1350">
                <a:solidFill>
                  <a:srgbClr val="393B43"/>
                </a:solidFill>
                <a:latin typeface="DM Sans"/>
                <a:ea typeface="DM Sans"/>
                <a:cs typeface="DM Sans"/>
                <a:sym typeface="DM Sans"/>
              </a:rPr>
              <a:t>Se recuerda que los años bisiestos son múltiplos de 4, pero los múltiplos de 100 no lo son, aunque los múltiplos de 400 sí. Estos son algunos ejemplos de posibles respuestas: 2012 es bisiesto, 2010 no es bisiesto, 2000 es bisiesto, 1900 no es bisiesto.</a:t>
            </a:r>
            <a:endParaRPr b="1" sz="1350">
              <a:latin typeface="DM Sans"/>
              <a:ea typeface="DM Sans"/>
              <a:cs typeface="DM Sans"/>
              <a:sym typeface="DM Sans"/>
            </a:endParaRPr>
          </a:p>
          <a:p>
            <a:pPr indent="0" lvl="0" marL="0" rtl="0" algn="l">
              <a:spcBef>
                <a:spcPts val="0"/>
              </a:spcBef>
              <a:spcAft>
                <a:spcPts val="0"/>
              </a:spcAft>
              <a:buNone/>
            </a:pPr>
            <a:r>
              <a:t/>
            </a:r>
            <a:endParaRPr sz="1150">
              <a:highlight>
                <a:schemeClr val="accent6"/>
              </a:highlight>
              <a:latin typeface="DM Sans"/>
              <a:ea typeface="DM Sans"/>
              <a:cs typeface="DM Sans"/>
              <a:sym typeface="DM Sans"/>
            </a:endParaRPr>
          </a:p>
        </p:txBody>
      </p:sp>
      <p:sp>
        <p:nvSpPr>
          <p:cNvPr id="433" name="Google Shape;433;p10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34" name="Google Shape;434;p10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grpSp>
        <p:nvGrpSpPr>
          <p:cNvPr id="435" name="Google Shape;435;p106"/>
          <p:cNvGrpSpPr/>
          <p:nvPr/>
        </p:nvGrpSpPr>
        <p:grpSpPr>
          <a:xfrm>
            <a:off x="7964356" y="266054"/>
            <a:ext cx="702103" cy="660429"/>
            <a:chOff x="3137108" y="2467173"/>
            <a:chExt cx="738900" cy="738900"/>
          </a:xfrm>
        </p:grpSpPr>
        <p:sp>
          <p:nvSpPr>
            <p:cNvPr id="436" name="Google Shape;436;p10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10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7"/>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Función año bisiesto</a:t>
            </a:r>
            <a:endParaRPr b="1" sz="4000">
              <a:solidFill>
                <a:schemeClr val="dk1"/>
              </a:solidFill>
              <a:latin typeface="DM Sans"/>
              <a:ea typeface="DM Sans"/>
              <a:cs typeface="DM Sans"/>
              <a:sym typeface="DM Sans"/>
            </a:endParaRPr>
          </a:p>
        </p:txBody>
      </p:sp>
      <p:pic>
        <p:nvPicPr>
          <p:cNvPr id="443" name="Google Shape;443;p10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44" name="Google Shape;444;p107"/>
          <p:cNvSpPr txBox="1"/>
          <p:nvPr/>
        </p:nvSpPr>
        <p:spPr>
          <a:xfrm>
            <a:off x="540125" y="1768325"/>
            <a:ext cx="8126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419" sz="1350">
                <a:latin typeface="DM Sans"/>
                <a:ea typeface="DM Sans"/>
                <a:cs typeface="DM Sans"/>
                <a:sym typeface="DM Sans"/>
              </a:rPr>
              <a:t>El documento debe realizarse en Google Docs o mejor aún en Colabs.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419" sz="1350">
                <a:latin typeface="DM Sans"/>
                <a:ea typeface="DM Sans"/>
                <a:cs typeface="DM Sans"/>
                <a:sym typeface="DM Sans"/>
              </a:rPr>
              <a:t>En el formulario debe estar el print de pantalla de la consola con el ejercicio resuelto, como así también el código tipeado.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45" name="Google Shape;445;p10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46" name="Google Shape;446;p10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grpSp>
        <p:nvGrpSpPr>
          <p:cNvPr id="447" name="Google Shape;447;p107"/>
          <p:cNvGrpSpPr/>
          <p:nvPr/>
        </p:nvGrpSpPr>
        <p:grpSpPr>
          <a:xfrm>
            <a:off x="7964356" y="266054"/>
            <a:ext cx="702103" cy="660429"/>
            <a:chOff x="3137108" y="2467173"/>
            <a:chExt cx="738900" cy="738900"/>
          </a:xfrm>
        </p:grpSpPr>
        <p:sp>
          <p:nvSpPr>
            <p:cNvPr id="448" name="Google Shape;448;p10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10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0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Funciones II</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55" name="Google Shape;455;p10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10</a:t>
            </a:r>
            <a:endParaRPr sz="16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09"/>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61" name="Google Shape;461;p10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2" name="Google Shape;462;p10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63" name="Google Shape;463;p10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64" name="Google Shape;464;p109"/>
          <p:cNvGrpSpPr/>
          <p:nvPr/>
        </p:nvGrpSpPr>
        <p:grpSpPr>
          <a:xfrm>
            <a:off x="7964356" y="266054"/>
            <a:ext cx="702103" cy="660429"/>
            <a:chOff x="3137108" y="2467173"/>
            <a:chExt cx="738900" cy="738900"/>
          </a:xfrm>
        </p:grpSpPr>
        <p:sp>
          <p:nvSpPr>
            <p:cNvPr id="465" name="Google Shape;465;p10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10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67" name="Google Shape;467;p109"/>
          <p:cNvSpPr txBox="1"/>
          <p:nvPr/>
        </p:nvSpPr>
        <p:spPr>
          <a:xfrm>
            <a:off x="714475" y="1980025"/>
            <a:ext cx="7905300" cy="165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Realizar los ejercicios 1, 2, 3, 4, 5 y 6.</a:t>
            </a:r>
            <a:endParaRPr sz="1350">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Documento de Word, Google Docs o PDF o mejor aún Colabs.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1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73" name="Google Shape;473;p11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4" name="Google Shape;474;p11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75" name="Google Shape;475;p11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76" name="Google Shape;476;p110"/>
          <p:cNvGrpSpPr/>
          <p:nvPr/>
        </p:nvGrpSpPr>
        <p:grpSpPr>
          <a:xfrm>
            <a:off x="7964356" y="266054"/>
            <a:ext cx="702103" cy="660429"/>
            <a:chOff x="3137108" y="2467173"/>
            <a:chExt cx="738900" cy="738900"/>
          </a:xfrm>
        </p:grpSpPr>
        <p:sp>
          <p:nvSpPr>
            <p:cNvPr id="477" name="Google Shape;477;p11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110"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79" name="Google Shape;479;p110"/>
          <p:cNvSpPr txBox="1"/>
          <p:nvPr/>
        </p:nvSpPr>
        <p:spPr>
          <a:xfrm>
            <a:off x="692675" y="1665375"/>
            <a:ext cx="79053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Realiza una función llamada area_rectangulo() que devuelva el área del rectángulo a partir de una base y una altura. Calcula el área de un rectángulo de 15 de base y 10 de altura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El área de un rectángulo se obtiene al multiplicar la base por la altura.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Realiza una función llamada area_circulo() que devuelva el área de un círculo a partir de un radio. Calcula el área de un círculo de 5 de radio</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El área de un círculo se obtiene al elevar el radio a dos y multiplicando el resultado por el número pi. Puedes utilizar el valor 3.14159 como pi o importarlo del módulo math.</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11"/>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85" name="Google Shape;485;p11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6" name="Google Shape;486;p11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87" name="Google Shape;487;p111"/>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88" name="Google Shape;488;p111"/>
          <p:cNvGrpSpPr/>
          <p:nvPr/>
        </p:nvGrpSpPr>
        <p:grpSpPr>
          <a:xfrm>
            <a:off x="7964356" y="266054"/>
            <a:ext cx="702103" cy="660429"/>
            <a:chOff x="3137108" y="2467173"/>
            <a:chExt cx="738900" cy="738900"/>
          </a:xfrm>
        </p:grpSpPr>
        <p:sp>
          <p:nvSpPr>
            <p:cNvPr id="489" name="Google Shape;489;p11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11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91" name="Google Shape;491;p111"/>
          <p:cNvSpPr txBox="1"/>
          <p:nvPr/>
        </p:nvSpPr>
        <p:spPr>
          <a:xfrm>
            <a:off x="692675" y="1665375"/>
            <a:ext cx="79053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startAt="3"/>
            </a:pPr>
            <a:r>
              <a:rPr lang="es-419" sz="1350">
                <a:solidFill>
                  <a:schemeClr val="dk1"/>
                </a:solidFill>
                <a:latin typeface="DM Sans"/>
                <a:ea typeface="DM Sans"/>
                <a:cs typeface="DM Sans"/>
                <a:sym typeface="DM Sans"/>
              </a:rPr>
              <a:t> Realiza una función llamada relacion() que a partir de dos números cumpla lo siguiente:</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 primer número es mayor que el segundo, debe devolver 1.</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 primer número es menor que el segundo, debe devolver -1.</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ambos números son iguales, debe devolver un 0.</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Comprueba la relación entre los números: '5 y 10', '10 y 5' y '5 y 5'</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startAt="4"/>
            </a:pPr>
            <a:r>
              <a:rPr lang="es-419" sz="1350">
                <a:solidFill>
                  <a:schemeClr val="dk1"/>
                </a:solidFill>
                <a:latin typeface="DM Sans"/>
                <a:ea typeface="DM Sans"/>
                <a:cs typeface="DM Sans"/>
                <a:sym typeface="DM Sans"/>
              </a:rPr>
              <a:t>Realiza una función llamada intermedio() que, a partir de dos números, devuelva su punto intermedio:</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El número intermedio de dos números corresponde a la suma de los dos números dividida entre 2</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Comprueba el punto intermedio entre -12 y 24</a:t>
            </a:r>
            <a:endParaRPr sz="135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12"/>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97" name="Google Shape;497;p11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8" name="Google Shape;498;p11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99" name="Google Shape;499;p112"/>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500" name="Google Shape;500;p112"/>
          <p:cNvGrpSpPr/>
          <p:nvPr/>
        </p:nvGrpSpPr>
        <p:grpSpPr>
          <a:xfrm>
            <a:off x="7964356" y="266054"/>
            <a:ext cx="702103" cy="660429"/>
            <a:chOff x="3137108" y="2467173"/>
            <a:chExt cx="738900" cy="738900"/>
          </a:xfrm>
        </p:grpSpPr>
        <p:sp>
          <p:nvSpPr>
            <p:cNvPr id="501" name="Google Shape;501;p11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112"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03" name="Google Shape;503;p112"/>
          <p:cNvSpPr txBox="1"/>
          <p:nvPr/>
        </p:nvSpPr>
        <p:spPr>
          <a:xfrm>
            <a:off x="692675" y="1665375"/>
            <a:ext cx="79053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startAt="5"/>
            </a:pPr>
            <a:r>
              <a:rPr lang="es-419" sz="1350">
                <a:solidFill>
                  <a:schemeClr val="dk1"/>
                </a:solidFill>
                <a:latin typeface="DM Sans"/>
                <a:ea typeface="DM Sans"/>
                <a:cs typeface="DM Sans"/>
                <a:sym typeface="DM Sans"/>
              </a:rPr>
              <a:t>Realiza una función llamada recortar() que reciba tres parámetros. El primero es el número a recortar, el segundo es el límite inferior y el tercero el límite superior. La función tendrá que cumplir lo siguiente:</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Devolver el límite inferior si el número es menor que éste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Devolver el límite superior si el número es mayor que éste.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Devolver el número sin cambios si no se supera ningún límite.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Comprueba el resultado de recortar 15 entre los límites 0 y 10</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startAt="4"/>
            </a:pPr>
            <a:r>
              <a:rPr lang="es-419" sz="1350">
                <a:solidFill>
                  <a:schemeClr val="dk1"/>
                </a:solidFill>
                <a:latin typeface="DM Sans"/>
                <a:ea typeface="DM Sans"/>
                <a:cs typeface="DM Sans"/>
                <a:sym typeface="DM Sans"/>
              </a:rPr>
              <a:t>Realiza una función separar() que tome una lista de números enteros y devuelva dos listas ordenadas. La primera con los números pares, y la segunda con los números impares: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Para ordenar una lista automáticamente puedes usar el método .sort()</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13"/>
          <p:cNvSpPr txBox="1"/>
          <p:nvPr/>
        </p:nvSpPr>
        <p:spPr>
          <a:xfrm>
            <a:off x="1461300" y="24708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Portfolio parte II</a:t>
            </a:r>
            <a:endParaRPr b="1" sz="4000">
              <a:solidFill>
                <a:schemeClr val="dk1"/>
              </a:solidFill>
              <a:latin typeface="DM Sans"/>
              <a:ea typeface="DM Sans"/>
              <a:cs typeface="DM Sans"/>
              <a:sym typeface="DM Sans"/>
            </a:endParaRPr>
          </a:p>
        </p:txBody>
      </p:sp>
      <p:sp>
        <p:nvSpPr>
          <p:cNvPr id="509" name="Google Shape;509;p113"/>
          <p:cNvSpPr txBox="1"/>
          <p:nvPr/>
        </p:nvSpPr>
        <p:spPr>
          <a:xfrm>
            <a:off x="1461300" y="1933775"/>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18</a:t>
            </a:r>
            <a:endParaRPr sz="16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14"/>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Nuestro primer MVT</a:t>
            </a:r>
            <a:endParaRPr b="1" sz="4000">
              <a:solidFill>
                <a:schemeClr val="dk1"/>
              </a:solidFill>
              <a:latin typeface="DM Sans"/>
              <a:ea typeface="DM Sans"/>
              <a:cs typeface="DM Sans"/>
              <a:sym typeface="DM Sans"/>
            </a:endParaRPr>
          </a:p>
        </p:txBody>
      </p:sp>
      <p:pic>
        <p:nvPicPr>
          <p:cNvPr id="515" name="Google Shape;515;p11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16" name="Google Shape;516;p11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17" name="Google Shape;517;p11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grpSp>
        <p:nvGrpSpPr>
          <p:cNvPr id="518" name="Google Shape;518;p114"/>
          <p:cNvGrpSpPr/>
          <p:nvPr/>
        </p:nvGrpSpPr>
        <p:grpSpPr>
          <a:xfrm>
            <a:off x="7964356" y="266054"/>
            <a:ext cx="702103" cy="660429"/>
            <a:chOff x="3137108" y="2467173"/>
            <a:chExt cx="738900" cy="738900"/>
          </a:xfrm>
        </p:grpSpPr>
        <p:sp>
          <p:nvSpPr>
            <p:cNvPr id="519" name="Google Shape;519;p11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11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21" name="Google Shape;521;p114"/>
          <p:cNvSpPr txBox="1"/>
          <p:nvPr/>
        </p:nvSpPr>
        <p:spPr>
          <a:xfrm>
            <a:off x="533550" y="1679575"/>
            <a:ext cx="7911600" cy="238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Crear una web que permite ver los datos de algunos de tus familiares, guardados en un BD.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Deberá tener un template, una vista y un modelo (como mínimo, pueden usar más)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clase del modelo, deberá guardar mínimo un número, una cadena y una fecha (puede guardar más cosas)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Se deberán crear como mínimo 3 familiares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familiares se deben ver desde la web.</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0" i="0" sz="1350" u="sng"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97"/>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7"/>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7"/>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331" name="Google Shape;331;p97"/>
          <p:cNvSpPr txBox="1"/>
          <p:nvPr/>
        </p:nvSpPr>
        <p:spPr>
          <a:xfrm>
            <a:off x="457725" y="1644200"/>
            <a:ext cx="5651100" cy="37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a:t>
            </a:r>
            <a:r>
              <a:rPr b="1" lang="es-419" sz="1350">
                <a:latin typeface="DM Sans"/>
                <a:ea typeface="DM Sans"/>
                <a:cs typeface="DM Sans"/>
                <a:sym typeface="DM Sans"/>
              </a:rPr>
              <a:t>Guía de Actividades</a:t>
            </a:r>
            <a:r>
              <a:rPr lang="es-419" sz="1350">
                <a:latin typeface="DM Sans"/>
                <a:ea typeface="DM Sans"/>
                <a:cs typeface="DM Sans"/>
                <a:sym typeface="DM Sans"/>
              </a:rPr>
              <a:t> es un espacio que nuclea todas las actividades prácticas </a:t>
            </a:r>
            <a:r>
              <a:rPr lang="es-419" sz="1350">
                <a:solidFill>
                  <a:schemeClr val="dk1"/>
                </a:solidFill>
                <a:latin typeface="DM Sans"/>
                <a:ea typeface="DM Sans"/>
                <a:cs typeface="DM Sans"/>
                <a:sym typeface="DM Sans"/>
              </a:rPr>
              <a:t>que se relacionan directamente con los temas del proyecto final, abordados en el curso y que luego se evaluarán en las </a:t>
            </a:r>
            <a:r>
              <a:rPr b="1" lang="es-419" sz="1350">
                <a:solidFill>
                  <a:schemeClr val="dk1"/>
                </a:solidFill>
                <a:latin typeface="DM Sans"/>
                <a:ea typeface="DM Sans"/>
                <a:cs typeface="DM Sans"/>
                <a:sym typeface="DM Sans"/>
              </a:rPr>
              <a:t>preentregas correspondientes.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Guía fue creada para que puedas afianzar, potenciar y poner en práctica los saberes adquiridos en clase. Se desarrolla de manera </a:t>
            </a:r>
            <a:r>
              <a:rPr b="1" lang="es-419" sz="1350">
                <a:latin typeface="DM Sans"/>
                <a:ea typeface="DM Sans"/>
                <a:cs typeface="DM Sans"/>
                <a:sym typeface="DM Sans"/>
              </a:rPr>
              <a:t>asincrónica. Sin embargo, su resolución es fundamental para la construcción del proyecto final.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¡A practicar! </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666666"/>
                </a:solidFill>
                <a:latin typeface="DM Sans"/>
                <a:ea typeface="DM Sans"/>
                <a:cs typeface="DM Sans"/>
                <a:sym typeface="DM Sans"/>
              </a:rPr>
              <a:t>Nota: Te recomendamos que descargues el archivo para que lo puedas editar</a:t>
            </a:r>
            <a:endParaRPr sz="1350">
              <a:solidFill>
                <a:srgbClr val="666666"/>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332" name="Google Shape;332;p97"/>
          <p:cNvGrpSpPr/>
          <p:nvPr/>
        </p:nvGrpSpPr>
        <p:grpSpPr>
          <a:xfrm>
            <a:off x="6728956" y="728729"/>
            <a:ext cx="702103" cy="660429"/>
            <a:chOff x="3137108" y="2467173"/>
            <a:chExt cx="738900" cy="738900"/>
          </a:xfrm>
        </p:grpSpPr>
        <p:sp>
          <p:nvSpPr>
            <p:cNvPr id="333" name="Google Shape;333;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9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335" name="Google Shape;335;p97"/>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5"/>
          <p:cNvSpPr txBox="1"/>
          <p:nvPr/>
        </p:nvSpPr>
        <p:spPr>
          <a:xfrm>
            <a:off x="541575" y="7035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Extra</a:t>
            </a:r>
            <a:endParaRPr b="1" sz="4000">
              <a:solidFill>
                <a:schemeClr val="dk1"/>
              </a:solidFill>
              <a:latin typeface="DM Sans"/>
              <a:ea typeface="DM Sans"/>
              <a:cs typeface="DM Sans"/>
              <a:sym typeface="DM Sans"/>
            </a:endParaRPr>
          </a:p>
        </p:txBody>
      </p:sp>
      <p:grpSp>
        <p:nvGrpSpPr>
          <p:cNvPr id="527" name="Google Shape;527;p115"/>
          <p:cNvGrpSpPr/>
          <p:nvPr/>
        </p:nvGrpSpPr>
        <p:grpSpPr>
          <a:xfrm>
            <a:off x="7978551" y="153998"/>
            <a:ext cx="738900" cy="738900"/>
            <a:chOff x="473351" y="619523"/>
            <a:chExt cx="738900" cy="738900"/>
          </a:xfrm>
        </p:grpSpPr>
        <p:sp>
          <p:nvSpPr>
            <p:cNvPr id="528" name="Google Shape;528;p11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115"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30" name="Google Shape;530;p115"/>
          <p:cNvSpPr txBox="1"/>
          <p:nvPr/>
        </p:nvSpPr>
        <p:spPr>
          <a:xfrm>
            <a:off x="691625" y="2140800"/>
            <a:ext cx="7287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latin typeface="DM Sans"/>
                <a:ea typeface="DM Sans"/>
                <a:cs typeface="DM Sans"/>
                <a:sym typeface="DM Sans"/>
              </a:rPr>
              <a:t>A continuación encontrarás otra serie de actividades para seguir practicando. </a:t>
            </a:r>
            <a:endParaRPr sz="22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16"/>
          <p:cNvSpPr txBox="1"/>
          <p:nvPr/>
        </p:nvSpPr>
        <p:spPr>
          <a:xfrm>
            <a:off x="1461300" y="24961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Números y cadenas de caracteres </a:t>
            </a:r>
            <a:endParaRPr b="1" i="0" sz="4000" u="none" cap="none" strike="noStrike">
              <a:solidFill>
                <a:srgbClr val="EAFF6A"/>
              </a:solidFill>
              <a:latin typeface="DM Sans"/>
              <a:ea typeface="DM Sans"/>
              <a:cs typeface="DM Sans"/>
              <a:sym typeface="DM Sans"/>
            </a:endParaRPr>
          </a:p>
        </p:txBody>
      </p:sp>
      <p:sp>
        <p:nvSpPr>
          <p:cNvPr id="536" name="Google Shape;536;p116"/>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17"/>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542" name="Google Shape;542;p117"/>
          <p:cNvGrpSpPr/>
          <p:nvPr/>
        </p:nvGrpSpPr>
        <p:grpSpPr>
          <a:xfrm>
            <a:off x="457338" y="468286"/>
            <a:ext cx="431100" cy="431100"/>
            <a:chOff x="4616400" y="1950761"/>
            <a:chExt cx="431100" cy="431100"/>
          </a:xfrm>
        </p:grpSpPr>
        <p:sp>
          <p:nvSpPr>
            <p:cNvPr id="543" name="Google Shape;543;p117"/>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11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45" name="Google Shape;545;p117"/>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546" name="Google Shape;546;p117"/>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547" name="Google Shape;547;p117"/>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8"/>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553" name="Google Shape;553;p11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54" name="Google Shape;554;p118"/>
          <p:cNvGrpSpPr/>
          <p:nvPr/>
        </p:nvGrpSpPr>
        <p:grpSpPr>
          <a:xfrm>
            <a:off x="7985187" y="266059"/>
            <a:ext cx="660429" cy="660429"/>
            <a:chOff x="5323100" y="2467173"/>
            <a:chExt cx="738900" cy="738900"/>
          </a:xfrm>
        </p:grpSpPr>
        <p:sp>
          <p:nvSpPr>
            <p:cNvPr id="555" name="Google Shape;555;p11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6" name="Google Shape;556;p11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57" name="Google Shape;557;p11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8" name="Google Shape;558;p11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559" name="Google Shape;559;p118"/>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19"/>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565" name="Google Shape;565;p11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66" name="Google Shape;566;p119"/>
          <p:cNvGrpSpPr/>
          <p:nvPr/>
        </p:nvGrpSpPr>
        <p:grpSpPr>
          <a:xfrm>
            <a:off x="7985187" y="266059"/>
            <a:ext cx="660429" cy="660429"/>
            <a:chOff x="5323100" y="2467173"/>
            <a:chExt cx="738900" cy="738900"/>
          </a:xfrm>
        </p:grpSpPr>
        <p:sp>
          <p:nvSpPr>
            <p:cNvPr id="567" name="Google Shape;567;p11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68" name="Google Shape;568;p119"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69" name="Google Shape;569;p11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70" name="Google Shape;570;p119"/>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571" name="Google Shape;571;p119"/>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20"/>
          <p:cNvSpPr txBox="1"/>
          <p:nvPr/>
        </p:nvSpPr>
        <p:spPr>
          <a:xfrm>
            <a:off x="1461300" y="2496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Listas y tuplas</a:t>
            </a:r>
            <a:endParaRPr b="1" i="0" sz="4000" u="none" cap="none" strike="noStrike">
              <a:solidFill>
                <a:srgbClr val="EAFF6A"/>
              </a:solidFill>
              <a:latin typeface="DM Sans"/>
              <a:ea typeface="DM Sans"/>
              <a:cs typeface="DM Sans"/>
              <a:sym typeface="DM Sans"/>
            </a:endParaRPr>
          </a:p>
        </p:txBody>
      </p:sp>
      <p:sp>
        <p:nvSpPr>
          <p:cNvPr id="577" name="Google Shape;577;p120"/>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2</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583" name="Google Shape;583;p12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84" name="Google Shape;584;p121"/>
          <p:cNvGrpSpPr/>
          <p:nvPr/>
        </p:nvGrpSpPr>
        <p:grpSpPr>
          <a:xfrm>
            <a:off x="7985187" y="266059"/>
            <a:ext cx="660429" cy="660429"/>
            <a:chOff x="5323100" y="2467173"/>
            <a:chExt cx="738900" cy="738900"/>
          </a:xfrm>
        </p:grpSpPr>
        <p:sp>
          <p:nvSpPr>
            <p:cNvPr id="585" name="Google Shape;585;p12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6" name="Google Shape;586;p12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87" name="Google Shape;587;p12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88" name="Google Shape;588;p121"/>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589" name="Google Shape;589;p121"/>
          <p:cNvSpPr txBox="1"/>
          <p:nvPr/>
        </p:nvSpPr>
        <p:spPr>
          <a:xfrm>
            <a:off x="457725" y="2158800"/>
            <a:ext cx="8086200" cy="176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un link a su Colabs o descargando la Guía para poder editarla. </a:t>
            </a:r>
            <a:endParaRPr sz="1350" u="sng">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22"/>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595" name="Google Shape;595;p12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96" name="Google Shape;596;p122"/>
          <p:cNvGrpSpPr/>
          <p:nvPr/>
        </p:nvGrpSpPr>
        <p:grpSpPr>
          <a:xfrm>
            <a:off x="7985187" y="266059"/>
            <a:ext cx="660429" cy="660429"/>
            <a:chOff x="5323100" y="2467173"/>
            <a:chExt cx="738900" cy="738900"/>
          </a:xfrm>
        </p:grpSpPr>
        <p:sp>
          <p:nvSpPr>
            <p:cNvPr id="597" name="Google Shape;597;p12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98" name="Google Shape;598;p12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99" name="Google Shape;599;p12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00" name="Google Shape;600;p12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01" name="Google Shape;601;p122"/>
          <p:cNvSpPr txBox="1"/>
          <p:nvPr/>
        </p:nvSpPr>
        <p:spPr>
          <a:xfrm>
            <a:off x="457350" y="1527175"/>
            <a:ext cx="80862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I</a:t>
            </a:r>
            <a:r>
              <a:rPr lang="es-419" sz="1350">
                <a:solidFill>
                  <a:schemeClr val="dk1"/>
                </a:solidFill>
                <a:latin typeface="DM Sans"/>
                <a:ea typeface="DM Sans"/>
                <a:cs typeface="DM Sans"/>
                <a:sym typeface="DM Sans"/>
              </a:rPr>
              <a:t>dentifica el tipo de dato (int, float, string, list o touple) de los siguientes valores literales.</a:t>
            </a:r>
            <a:endParaRPr sz="1350" u="sng">
              <a:solidFill>
                <a:schemeClr val="dk1"/>
              </a:solidFill>
              <a:latin typeface="DM Sans"/>
              <a:ea typeface="DM Sans"/>
              <a:cs typeface="DM Sans"/>
              <a:sym typeface="DM Sans"/>
            </a:endParaRPr>
          </a:p>
        </p:txBody>
      </p:sp>
      <p:graphicFrame>
        <p:nvGraphicFramePr>
          <p:cNvPr id="602" name="Google Shape;602;p122"/>
          <p:cNvGraphicFramePr/>
          <p:nvPr/>
        </p:nvGraphicFramePr>
        <p:xfrm>
          <a:off x="1371600" y="1975875"/>
          <a:ext cx="3000000" cy="3000000"/>
        </p:xfrm>
        <a:graphic>
          <a:graphicData uri="http://schemas.openxmlformats.org/drawingml/2006/table">
            <a:tbl>
              <a:tblPr>
                <a:noFill/>
                <a:tableStyleId>{F79A67FC-23E9-4BAF-82E4-971A6DEC25E3}</a:tableStyleId>
              </a:tblPr>
              <a:tblGrid>
                <a:gridCol w="2977325"/>
                <a:gridCol w="2977325"/>
              </a:tblGrid>
              <a:tr h="274875">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Dato</a:t>
                      </a:r>
                      <a:endParaRPr b="1" sz="1100">
                        <a:solidFill>
                          <a:srgbClr val="393B43"/>
                        </a:solidFill>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Tipo de datos</a:t>
                      </a:r>
                      <a:endParaRPr b="1" sz="1100">
                        <a:solidFill>
                          <a:srgbClr val="393B43"/>
                        </a:solidFill>
                        <a:latin typeface="DM Sans"/>
                        <a:ea typeface="DM Sans"/>
                        <a:cs typeface="DM Sans"/>
                        <a:sym typeface="DM Sans"/>
                      </a:endParaRPr>
                    </a:p>
                  </a:txBody>
                  <a:tcPr marT="63500" marB="63500" marR="63500" marL="63500">
                    <a:solidFill>
                      <a:srgbClr val="EAFF6A"/>
                    </a:solidFill>
                  </a:tcPr>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10, 100]</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-25</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(8, 100, -12)</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1.167</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-5, "Hola!")</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23"/>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08" name="Google Shape;608;p12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09" name="Google Shape;609;p123"/>
          <p:cNvGrpSpPr/>
          <p:nvPr/>
        </p:nvGrpSpPr>
        <p:grpSpPr>
          <a:xfrm>
            <a:off x="7985187" y="266059"/>
            <a:ext cx="660429" cy="660429"/>
            <a:chOff x="5323100" y="2467173"/>
            <a:chExt cx="738900" cy="738900"/>
          </a:xfrm>
        </p:grpSpPr>
        <p:sp>
          <p:nvSpPr>
            <p:cNvPr id="610" name="Google Shape;610;p12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1" name="Google Shape;611;p12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12" name="Google Shape;612;p123"/>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13" name="Google Shape;613;p12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14" name="Google Shape;614;p123"/>
          <p:cNvSpPr txBox="1"/>
          <p:nvPr/>
        </p:nvSpPr>
        <p:spPr>
          <a:xfrm>
            <a:off x="457725" y="1576725"/>
            <a:ext cx="8086200" cy="257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Determina mentalmente (sin programar) el resultado que aparecerá por pantalla a partir de las siguientes variables: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u="sng">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a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b = -5</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 = "Hola"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 = [1, 2, 3]</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 (4,5,6)</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u="sng">
              <a:solidFill>
                <a:schemeClr val="dk1"/>
              </a:solidFill>
              <a:latin typeface="DM Sans"/>
              <a:ea typeface="DM Sans"/>
              <a:cs typeface="DM Sans"/>
              <a:sym typeface="DM Sans"/>
            </a:endParaRPr>
          </a:p>
          <a:p>
            <a:pPr indent="0" lvl="0" marL="0" rtl="0" algn="r">
              <a:lnSpc>
                <a:spcPct val="100000"/>
              </a:lnSpc>
              <a:spcBef>
                <a:spcPts val="800"/>
              </a:spcBef>
              <a:spcAft>
                <a:spcPts val="800"/>
              </a:spcAft>
              <a:buNone/>
            </a:pPr>
            <a:r>
              <a:t/>
            </a:r>
            <a:endParaRPr sz="1350" u="sng">
              <a:solidFill>
                <a:schemeClr val="dk1"/>
              </a:solidFill>
              <a:latin typeface="DM Sans"/>
              <a:ea typeface="DM Sans"/>
              <a:cs typeface="DM Sans"/>
              <a:sym typeface="DM Sans"/>
            </a:endParaRPr>
          </a:p>
        </p:txBody>
      </p:sp>
      <p:sp>
        <p:nvSpPr>
          <p:cNvPr id="615" name="Google Shape;615;p123"/>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24"/>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21" name="Google Shape;621;p12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22" name="Google Shape;622;p124"/>
          <p:cNvGrpSpPr/>
          <p:nvPr/>
        </p:nvGrpSpPr>
        <p:grpSpPr>
          <a:xfrm>
            <a:off x="7985187" y="266059"/>
            <a:ext cx="660429" cy="660429"/>
            <a:chOff x="5323100" y="2467173"/>
            <a:chExt cx="738900" cy="738900"/>
          </a:xfrm>
        </p:grpSpPr>
        <p:sp>
          <p:nvSpPr>
            <p:cNvPr id="623" name="Google Shape;623;p12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24" name="Google Shape;624;p12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25" name="Google Shape;625;p12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26" name="Google Shape;626;p12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aphicFrame>
        <p:nvGraphicFramePr>
          <p:cNvPr id="627" name="Google Shape;627;p124"/>
          <p:cNvGraphicFramePr/>
          <p:nvPr/>
        </p:nvGraphicFramePr>
        <p:xfrm>
          <a:off x="1082950" y="1527175"/>
          <a:ext cx="3000000" cy="3000000"/>
        </p:xfrm>
        <a:graphic>
          <a:graphicData uri="http://schemas.openxmlformats.org/drawingml/2006/table">
            <a:tbl>
              <a:tblPr>
                <a:noFill/>
                <a:tableStyleId>{F79A67FC-23E9-4BAF-82E4-971A6DEC25E3}</a:tableStyleId>
              </a:tblPr>
              <a:tblGrid>
                <a:gridCol w="3082425"/>
                <a:gridCol w="3082425"/>
              </a:tblGrid>
              <a:tr h="12700">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Ejecutar</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Resultado</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5)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b)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2)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print(d + d)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print(e[1])</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print(e+(7,8,9))</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98"/>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41" name="Google Shape;341;p98"/>
          <p:cNvSpPr txBox="1"/>
          <p:nvPr/>
        </p:nvSpPr>
        <p:spPr>
          <a:xfrm>
            <a:off x="473350" y="2306975"/>
            <a:ext cx="2190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342" name="Google Shape;342;p98"/>
          <p:cNvSpPr txBox="1"/>
          <p:nvPr/>
        </p:nvSpPr>
        <p:spPr>
          <a:xfrm>
            <a:off x="473350" y="2686150"/>
            <a:ext cx="32985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Ayudan a poner en práctica los conceptos y la teoría vista en clase. No deben ser subidas a la plataforma y se desarrollan en la clase sincrónica.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¿Dónde las encontraré?</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 las clases identificadas correspondientemente.</a:t>
            </a:r>
            <a:endParaRPr sz="1200">
              <a:solidFill>
                <a:schemeClr val="dk1"/>
              </a:solidFill>
              <a:latin typeface="DM Sans"/>
              <a:ea typeface="DM Sans"/>
              <a:cs typeface="DM Sans"/>
              <a:sym typeface="DM Sans"/>
            </a:endParaRPr>
          </a:p>
        </p:txBody>
      </p:sp>
      <p:grpSp>
        <p:nvGrpSpPr>
          <p:cNvPr id="343" name="Google Shape;343;p98"/>
          <p:cNvGrpSpPr/>
          <p:nvPr/>
        </p:nvGrpSpPr>
        <p:grpSpPr>
          <a:xfrm>
            <a:off x="1199056" y="1568073"/>
            <a:ext cx="738900" cy="738900"/>
            <a:chOff x="974706" y="2467173"/>
            <a:chExt cx="738900" cy="738900"/>
          </a:xfrm>
        </p:grpSpPr>
        <p:sp>
          <p:nvSpPr>
            <p:cNvPr id="344" name="Google Shape;344;p9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9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pic>
        <p:nvPicPr>
          <p:cNvPr id="346" name="Google Shape;346;p98"/>
          <p:cNvPicPr preferRelativeResize="0"/>
          <p:nvPr/>
        </p:nvPicPr>
        <p:blipFill>
          <a:blip r:embed="rId4">
            <a:alphaModFix/>
          </a:blip>
          <a:stretch>
            <a:fillRect/>
          </a:stretch>
        </p:blipFill>
        <p:spPr>
          <a:xfrm>
            <a:off x="3923800" y="1848775"/>
            <a:ext cx="4299700" cy="2389450"/>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2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33" name="Google Shape;633;p12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34" name="Google Shape;634;p125"/>
          <p:cNvGrpSpPr/>
          <p:nvPr/>
        </p:nvGrpSpPr>
        <p:grpSpPr>
          <a:xfrm>
            <a:off x="7985187" y="266059"/>
            <a:ext cx="660429" cy="660429"/>
            <a:chOff x="5323100" y="2467173"/>
            <a:chExt cx="738900" cy="738900"/>
          </a:xfrm>
        </p:grpSpPr>
        <p:sp>
          <p:nvSpPr>
            <p:cNvPr id="635" name="Google Shape;635;p12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36" name="Google Shape;636;p12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37" name="Google Shape;637;p12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38" name="Google Shape;638;p125"/>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39" name="Google Shape;639;p125"/>
          <p:cNvSpPr txBox="1"/>
          <p:nvPr/>
        </p:nvSpPr>
        <p:spPr>
          <a:xfrm>
            <a:off x="580075" y="1820650"/>
            <a:ext cx="7636500" cy="28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El siguiente código pretende realizar una media entre 3 números, pero no funciona correctamente. ¿Eres capaz de identificar el problema y solucionarlo?</a:t>
            </a:r>
            <a:endParaRPr sz="1350">
              <a:solidFill>
                <a:schemeClr val="dk1"/>
              </a:solidFill>
              <a:latin typeface="DM Sans"/>
              <a:ea typeface="DM Sans"/>
              <a:cs typeface="DM Sans"/>
              <a:sym typeface="DM Sans"/>
            </a:endParaRPr>
          </a:p>
          <a:p>
            <a:pPr indent="0" lvl="0" marL="0" rtl="0" algn="r">
              <a:lnSpc>
                <a:spcPct val="121429"/>
              </a:lnSpc>
              <a:spcBef>
                <a:spcPts val="0"/>
              </a:spcBef>
              <a:spcAft>
                <a:spcPts val="0"/>
              </a:spcAft>
              <a:buNone/>
            </a:pPr>
            <a:r>
              <a:t/>
            </a:r>
            <a:endParaRPr sz="1350">
              <a:solidFill>
                <a:srgbClr val="303F9F"/>
              </a:solidFill>
              <a:latin typeface="DM Sans"/>
              <a:ea typeface="DM Sans"/>
              <a:cs typeface="DM Sans"/>
              <a:sym typeface="DM Sans"/>
            </a:endParaRPr>
          </a:p>
          <a:p>
            <a:pPr indent="0" lvl="0" marL="0" rtl="0" algn="l">
              <a:lnSpc>
                <a:spcPct val="121429"/>
              </a:lnSpc>
              <a:spcBef>
                <a:spcPts val="0"/>
              </a:spcBef>
              <a:spcAft>
                <a:spcPts val="0"/>
              </a:spcAft>
              <a:buNone/>
            </a:pPr>
            <a:r>
              <a:rPr lang="es-419" sz="1350">
                <a:solidFill>
                  <a:srgbClr val="303F9F"/>
                </a:solidFill>
                <a:latin typeface="DM Sans"/>
                <a:ea typeface="DM Sans"/>
                <a:cs typeface="DM Sans"/>
                <a:sym typeface="DM Sans"/>
              </a:rPr>
              <a:t>In [1]:</a:t>
            </a:r>
            <a:endParaRPr sz="1350">
              <a:solidFill>
                <a:srgbClr val="303F9F"/>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9</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6</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media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rgbClr val="008000"/>
                </a:solidFill>
                <a:latin typeface="DM Sans"/>
                <a:ea typeface="DM Sans"/>
                <a:cs typeface="DM Sans"/>
                <a:sym typeface="DM Sans"/>
              </a:rPr>
              <a:t>print</a:t>
            </a:r>
            <a:r>
              <a:rPr lang="es-419" sz="1350">
                <a:solidFill>
                  <a:schemeClr val="dk1"/>
                </a:solidFill>
                <a:latin typeface="DM Sans"/>
                <a:ea typeface="DM Sans"/>
                <a:cs typeface="DM Sans"/>
                <a:sym typeface="DM Sans"/>
              </a:rPr>
              <a:t>(</a:t>
            </a:r>
            <a:r>
              <a:rPr lang="es-419" sz="1350">
                <a:solidFill>
                  <a:srgbClr val="BA2121"/>
                </a:solidFill>
                <a:latin typeface="DM Sans"/>
                <a:ea typeface="DM Sans"/>
                <a:cs typeface="DM Sans"/>
                <a:sym typeface="DM Sans"/>
              </a:rPr>
              <a:t>"La nota media es"</a:t>
            </a:r>
            <a:r>
              <a:rPr lang="es-419" sz="1350">
                <a:solidFill>
                  <a:schemeClr val="dk1"/>
                </a:solidFill>
                <a:latin typeface="DM Sans"/>
                <a:ea typeface="DM Sans"/>
                <a:cs typeface="DM Sans"/>
                <a:sym typeface="DM Sans"/>
              </a:rPr>
              <a:t>, media)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La nota media es 14.0</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2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45" name="Google Shape;645;p12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46" name="Google Shape;646;p126"/>
          <p:cNvGrpSpPr/>
          <p:nvPr/>
        </p:nvGrpSpPr>
        <p:grpSpPr>
          <a:xfrm>
            <a:off x="7985187" y="266059"/>
            <a:ext cx="660429" cy="660429"/>
            <a:chOff x="5323100" y="2467173"/>
            <a:chExt cx="738900" cy="738900"/>
          </a:xfrm>
        </p:grpSpPr>
        <p:sp>
          <p:nvSpPr>
            <p:cNvPr id="647" name="Google Shape;647;p12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48" name="Google Shape;648;p12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49" name="Google Shape;649;p12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50" name="Google Shape;650;p126"/>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51" name="Google Shape;651;p126"/>
          <p:cNvSpPr txBox="1"/>
          <p:nvPr/>
        </p:nvSpPr>
        <p:spPr>
          <a:xfrm>
            <a:off x="580075" y="1820650"/>
            <a:ext cx="7636500" cy="29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4</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A partir del ejercicio anterior, desarrolla un programa para calcular la nota final. Para ello vamos a suponer que cada número es una nota y que queremos obtener la nota media. Cada nota tiene un valor porcentual: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primera nota vale un 15%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segunda nota vale un 35%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tercera nota vale un 50% del total</a:t>
            </a:r>
            <a:endParaRPr sz="135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rPr b="1" lang="es-419" sz="1350">
                <a:solidFill>
                  <a:schemeClr val="dk1"/>
                </a:solidFill>
                <a:latin typeface="DM Sans"/>
                <a:ea typeface="DM Sans"/>
                <a:cs typeface="DM Sans"/>
                <a:sym typeface="DM Sans"/>
              </a:rPr>
              <a:t>Ejemplos:</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 10</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 7</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 4</a:t>
            </a:r>
            <a:endParaRPr b="1"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2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57" name="Google Shape;657;p12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58" name="Google Shape;658;p127"/>
          <p:cNvGrpSpPr/>
          <p:nvPr/>
        </p:nvGrpSpPr>
        <p:grpSpPr>
          <a:xfrm>
            <a:off x="7985187" y="266059"/>
            <a:ext cx="660429" cy="660429"/>
            <a:chOff x="5323100" y="2467173"/>
            <a:chExt cx="738900" cy="738900"/>
          </a:xfrm>
        </p:grpSpPr>
        <p:sp>
          <p:nvSpPr>
            <p:cNvPr id="659" name="Google Shape;659;p12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60" name="Google Shape;660;p12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61" name="Google Shape;661;p12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62" name="Google Shape;662;p127"/>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63" name="Google Shape;663;p127"/>
          <p:cNvSpPr txBox="1"/>
          <p:nvPr/>
        </p:nvSpPr>
        <p:spPr>
          <a:xfrm>
            <a:off x="580075" y="1820650"/>
            <a:ext cx="763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5</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 siguiente matriz (o lista con listas anidadas) debe cumplir una condición: en cada fila el cuarto elemento siempre debe ser el resultado de sumar los tres primeros. ¿Eres capaz de modificar las sumas incorrectas utilizando la técnica del slicing?</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función llamada sum(lista) devuelve una suma de todos los elementos de la lista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664" name="Google Shape;664;p127"/>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28"/>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70" name="Google Shape;670;p12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71" name="Google Shape;671;p128"/>
          <p:cNvGrpSpPr/>
          <p:nvPr/>
        </p:nvGrpSpPr>
        <p:grpSpPr>
          <a:xfrm>
            <a:off x="7985187" y="266059"/>
            <a:ext cx="660429" cy="660429"/>
            <a:chOff x="5323100" y="2467173"/>
            <a:chExt cx="738900" cy="738900"/>
          </a:xfrm>
        </p:grpSpPr>
        <p:sp>
          <p:nvSpPr>
            <p:cNvPr id="672" name="Google Shape;672;p12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3" name="Google Shape;673;p12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74" name="Google Shape;674;p12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75" name="Google Shape;675;p12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76" name="Google Shape;676;p128"/>
          <p:cNvSpPr txBox="1"/>
          <p:nvPr/>
        </p:nvSpPr>
        <p:spPr>
          <a:xfrm>
            <a:off x="580075" y="1515850"/>
            <a:ext cx="76365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Partirás de: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Debes llegar a: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 7],</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 5],</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 9]</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29"/>
          <p:cNvSpPr txBox="1"/>
          <p:nvPr/>
        </p:nvSpPr>
        <p:spPr>
          <a:xfrm>
            <a:off x="1325100" y="2252975"/>
            <a:ext cx="649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 Controladores de Flujo 2</a:t>
            </a:r>
            <a:endParaRPr b="1" i="0" sz="4000" u="none" cap="none" strike="noStrike">
              <a:solidFill>
                <a:srgbClr val="EAFF6A"/>
              </a:solidFill>
              <a:latin typeface="DM Sans"/>
              <a:ea typeface="DM Sans"/>
              <a:cs typeface="DM Sans"/>
              <a:sym typeface="DM Sans"/>
            </a:endParaRPr>
          </a:p>
        </p:txBody>
      </p:sp>
      <p:sp>
        <p:nvSpPr>
          <p:cNvPr id="682" name="Google Shape;682;p1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05</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3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Instrucciones e iteración</a:t>
            </a:r>
            <a:r>
              <a:rPr b="1" lang="es-419"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pic>
        <p:nvPicPr>
          <p:cNvPr id="688" name="Google Shape;688;p13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89" name="Google Shape;689;p130"/>
          <p:cNvGrpSpPr/>
          <p:nvPr/>
        </p:nvGrpSpPr>
        <p:grpSpPr>
          <a:xfrm>
            <a:off x="7985187" y="266059"/>
            <a:ext cx="660429" cy="660429"/>
            <a:chOff x="5323100" y="2467173"/>
            <a:chExt cx="738900" cy="738900"/>
          </a:xfrm>
        </p:grpSpPr>
        <p:sp>
          <p:nvSpPr>
            <p:cNvPr id="690" name="Google Shape;690;p13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91" name="Google Shape;691;p13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92" name="Google Shape;692;p13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93" name="Google Shape;693;p13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694" name="Google Shape;694;p130"/>
          <p:cNvSpPr txBox="1"/>
          <p:nvPr/>
        </p:nvSpPr>
        <p:spPr>
          <a:xfrm>
            <a:off x="457725" y="2158800"/>
            <a:ext cx="8086200" cy="155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5 y 6.</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o un link a tu Colabs. </a:t>
            </a:r>
            <a:endParaRPr sz="1350" u="sng">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31"/>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700" name="Google Shape;700;p13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701" name="Google Shape;701;p131"/>
          <p:cNvGrpSpPr/>
          <p:nvPr/>
        </p:nvGrpSpPr>
        <p:grpSpPr>
          <a:xfrm>
            <a:off x="7985187" y="266059"/>
            <a:ext cx="660429" cy="660429"/>
            <a:chOff x="5323100" y="2467173"/>
            <a:chExt cx="738900" cy="738900"/>
          </a:xfrm>
        </p:grpSpPr>
        <p:sp>
          <p:nvSpPr>
            <p:cNvPr id="702" name="Google Shape;702;p13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03" name="Google Shape;703;p13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04" name="Google Shape;704;p131"/>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05" name="Google Shape;705;p131"/>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706" name="Google Shape;706;p131"/>
          <p:cNvSpPr txBox="1"/>
          <p:nvPr/>
        </p:nvSpPr>
        <p:spPr>
          <a:xfrm>
            <a:off x="457350" y="1831975"/>
            <a:ext cx="8086200" cy="2470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Escribe un programa que lea dos números por teclado y permita elegir entre 4 opciones en un menú:</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suma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resta de los dos números (el primero menos el segundo)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multiplicación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elige esta opción se interrumpirá la impresión del menú y el programa finalizará</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En caso de no introducir una opción válida, el programa informará de que no es correcta.</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32"/>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712" name="Google Shape;712;p13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713" name="Google Shape;713;p132"/>
          <p:cNvGrpSpPr/>
          <p:nvPr/>
        </p:nvGrpSpPr>
        <p:grpSpPr>
          <a:xfrm>
            <a:off x="7985187" y="266059"/>
            <a:ext cx="660429" cy="660429"/>
            <a:chOff x="5323100" y="2467173"/>
            <a:chExt cx="738900" cy="738900"/>
          </a:xfrm>
        </p:grpSpPr>
        <p:sp>
          <p:nvSpPr>
            <p:cNvPr id="714" name="Google Shape;714;p13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15" name="Google Shape;715;p13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16" name="Google Shape;716;p13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17" name="Google Shape;717;p13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718" name="Google Shape;718;p132"/>
          <p:cNvSpPr txBox="1"/>
          <p:nvPr/>
        </p:nvSpPr>
        <p:spPr>
          <a:xfrm>
            <a:off x="457725" y="1868813"/>
            <a:ext cx="8086200" cy="24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 </a:t>
            </a:r>
            <a:r>
              <a:rPr lang="es-419" sz="1350">
                <a:solidFill>
                  <a:schemeClr val="dk1"/>
                </a:solidFill>
                <a:latin typeface="DM Sans"/>
                <a:ea typeface="DM Sans"/>
                <a:cs typeface="DM Sans"/>
                <a:sym typeface="DM Sans"/>
              </a:rPr>
              <a:t> Escribe un programa que lea un número impar por teclado. Si el usuario no introduce un número impar, debe repetirse el proceso hasta que lo introduzca correctamente.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Escribe un programa que sume todos los números enteros impares desde el 0 hasta el 100: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Puedes utilizar la funciones sum() y range() para hacerlo más fácil. El tercer parámetro en la función range(inicio, fin, salto) indica un salto de números.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4) </a:t>
            </a:r>
            <a:r>
              <a:rPr lang="es-419" sz="1350">
                <a:solidFill>
                  <a:schemeClr val="dk1"/>
                </a:solidFill>
                <a:latin typeface="DM Sans"/>
                <a:ea typeface="DM Sans"/>
                <a:cs typeface="DM Sans"/>
                <a:sym typeface="DM Sans"/>
              </a:rPr>
              <a:t>Escribe un programa que pida al usuario cuantos números quiere introducir. Luego lee todos los números y realiza una media aritmética.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33"/>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724" name="Google Shape;724;p13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725" name="Google Shape;725;p133"/>
          <p:cNvGrpSpPr/>
          <p:nvPr/>
        </p:nvGrpSpPr>
        <p:grpSpPr>
          <a:xfrm>
            <a:off x="7985187" y="266059"/>
            <a:ext cx="660429" cy="660429"/>
            <a:chOff x="5323100" y="2467173"/>
            <a:chExt cx="738900" cy="738900"/>
          </a:xfrm>
        </p:grpSpPr>
        <p:sp>
          <p:nvSpPr>
            <p:cNvPr id="726" name="Google Shape;726;p13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27" name="Google Shape;727;p13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28" name="Google Shape;728;p133"/>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29" name="Google Shape;729;p13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730" name="Google Shape;730;p133"/>
          <p:cNvSpPr txBox="1"/>
          <p:nvPr/>
        </p:nvSpPr>
        <p:spPr>
          <a:xfrm>
            <a:off x="457350" y="1679575"/>
            <a:ext cx="8086200" cy="28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5)</a:t>
            </a:r>
            <a:r>
              <a:rPr lang="es-419" sz="1350">
                <a:solidFill>
                  <a:schemeClr val="dk1"/>
                </a:solidFill>
                <a:latin typeface="DM Sans"/>
                <a:ea typeface="DM Sans"/>
                <a:cs typeface="DM Sans"/>
                <a:sym typeface="DM Sans"/>
              </a:rPr>
              <a:t> Escribe un programa que pida al usuario un número entero del 0 al 9, y que mientras el número no sea correcto se repita el proceso. Luego debe comprobar si el número se encuentra en la lista de números y notificarlo: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sintaxis "valor in lista" permite comprobar fácilmente si un valor se encuentra en una lista (devuelve True o False).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6) </a:t>
            </a:r>
            <a:r>
              <a:rPr lang="es-419" sz="1350">
                <a:solidFill>
                  <a:schemeClr val="dk1"/>
                </a:solidFill>
                <a:latin typeface="DM Sans"/>
                <a:ea typeface="DM Sans"/>
                <a:cs typeface="DM Sans"/>
                <a:sym typeface="DM Sans"/>
              </a:rPr>
              <a:t>Utilizando la función range() y la conversión a listas, genera las siguientes listas dinámicamente:</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0 al 10 [0, 1, 2,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-10 al 0 [-10, -9, -8, ..., 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pares del 0 al 20 [0, 2, 4, ..., 20]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impares entre -20 y 0 [-19, -17, -15, ..., -1]</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múltiples de 5 del 0 al 50 [0, 5, 10, ..., 50]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conversión de listas es mi_lista=list(range(inicio,fin,salto))</a:t>
            </a:r>
            <a:endParaRPr sz="135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34"/>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Conjuntos y diccionarios</a:t>
            </a:r>
            <a:endParaRPr b="1" i="0" sz="4000" u="none" cap="none" strike="noStrike">
              <a:solidFill>
                <a:srgbClr val="EAFF6A"/>
              </a:solidFill>
              <a:latin typeface="DM Sans"/>
              <a:ea typeface="DM Sans"/>
              <a:cs typeface="DM Sans"/>
              <a:sym typeface="DM Sans"/>
            </a:endParaRPr>
          </a:p>
        </p:txBody>
      </p:sp>
      <p:sp>
        <p:nvSpPr>
          <p:cNvPr id="736" name="Google Shape;736;p13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06</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99"/>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52" name="Google Shape;352;p99"/>
          <p:cNvSpPr txBox="1"/>
          <p:nvPr/>
        </p:nvSpPr>
        <p:spPr>
          <a:xfrm>
            <a:off x="274325" y="2024575"/>
            <a:ext cx="3291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Actividades hacia tu Proyecto final</a:t>
            </a:r>
            <a:endParaRPr b="1">
              <a:latin typeface="DM Sans"/>
              <a:ea typeface="DM Sans"/>
              <a:cs typeface="DM Sans"/>
              <a:sym typeface="DM Sans"/>
            </a:endParaRPr>
          </a:p>
        </p:txBody>
      </p:sp>
      <p:sp>
        <p:nvSpPr>
          <p:cNvPr id="353" name="Google Shape;353;p99"/>
          <p:cNvSpPr txBox="1"/>
          <p:nvPr/>
        </p:nvSpPr>
        <p:spPr>
          <a:xfrm>
            <a:off x="414875" y="2333375"/>
            <a:ext cx="36312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Actividades relacionadas con el Proyecto Final. </a:t>
            </a:r>
            <a:r>
              <a:rPr lang="es-419" sz="1200">
                <a:solidFill>
                  <a:schemeClr val="dk1"/>
                </a:solidFill>
                <a:highlight>
                  <a:schemeClr val="lt1"/>
                </a:highlight>
                <a:latin typeface="DM Sans"/>
                <a:ea typeface="DM Sans"/>
                <a:cs typeface="DM Sans"/>
                <a:sym typeface="DM Sans"/>
              </a:rPr>
              <a:t>Su resolución es muy importante para llegar con mayor nivel de avance a las preentregas. Se desarrollan de </a:t>
            </a:r>
            <a:r>
              <a:rPr b="1" lang="es-419" sz="1200">
                <a:solidFill>
                  <a:schemeClr val="dk1"/>
                </a:solidFill>
                <a:highlight>
                  <a:schemeClr val="lt1"/>
                </a:highlight>
                <a:latin typeface="DM Sans"/>
                <a:ea typeface="DM Sans"/>
                <a:cs typeface="DM Sans"/>
                <a:sym typeface="DM Sans"/>
              </a:rPr>
              <a:t>forma asincrónica.</a:t>
            </a:r>
            <a:endParaRPr b="1" sz="120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¿Dónde las encontraré?</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Dentro de la plataforma en la </a:t>
            </a:r>
            <a:r>
              <a:rPr b="1" lang="es-419" sz="1200" u="sng">
                <a:solidFill>
                  <a:schemeClr val="hlink"/>
                </a:solidFill>
                <a:latin typeface="DM Sans"/>
                <a:ea typeface="DM Sans"/>
                <a:cs typeface="DM Sans"/>
                <a:sym typeface="DM Sans"/>
                <a:hlinkClick r:id="rId3"/>
              </a:rPr>
              <a:t>Guía de Actividades</a:t>
            </a:r>
            <a:r>
              <a:rPr lang="es-419" sz="1200">
                <a:solidFill>
                  <a:schemeClr val="dk1"/>
                </a:solidFill>
                <a:latin typeface="DM Sans"/>
                <a:ea typeface="DM Sans"/>
                <a:cs typeface="DM Sans"/>
                <a:sym typeface="DM Sans"/>
              </a:rPr>
              <a:t> y linkeadas en cada clase que se corresponda a la actividad</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DM Sans"/>
              <a:ea typeface="DM Sans"/>
              <a:cs typeface="DM Sans"/>
              <a:sym typeface="DM Sans"/>
            </a:endParaRPr>
          </a:p>
        </p:txBody>
      </p:sp>
      <p:grpSp>
        <p:nvGrpSpPr>
          <p:cNvPr id="354" name="Google Shape;354;p99"/>
          <p:cNvGrpSpPr/>
          <p:nvPr/>
        </p:nvGrpSpPr>
        <p:grpSpPr>
          <a:xfrm>
            <a:off x="1609158" y="1285673"/>
            <a:ext cx="738900" cy="738900"/>
            <a:chOff x="3137108" y="2467173"/>
            <a:chExt cx="738900" cy="738900"/>
          </a:xfrm>
        </p:grpSpPr>
        <p:sp>
          <p:nvSpPr>
            <p:cNvPr id="355" name="Google Shape;355;p9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9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pic>
        <p:nvPicPr>
          <p:cNvPr id="357" name="Google Shape;357;p99"/>
          <p:cNvPicPr preferRelativeResize="0"/>
          <p:nvPr/>
        </p:nvPicPr>
        <p:blipFill>
          <a:blip r:embed="rId5">
            <a:alphaModFix/>
          </a:blip>
          <a:stretch>
            <a:fillRect/>
          </a:stretch>
        </p:blipFill>
        <p:spPr>
          <a:xfrm>
            <a:off x="4356100" y="1917375"/>
            <a:ext cx="4258350" cy="2430600"/>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13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42" name="Google Shape;742;p135"/>
          <p:cNvSpPr txBox="1"/>
          <p:nvPr/>
        </p:nvSpPr>
        <p:spPr>
          <a:xfrm>
            <a:off x="539250" y="1646825"/>
            <a:ext cx="8065500" cy="273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 Sets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Crear un conjunto en Python que posea los siguientes elementos:</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Países: Inglaterra, USA, México.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Posteriormente agrega nuestro set de países, los elementos de: Islandia, Italia, Argentina y Portugal, USA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Elimina a los países: Chile e Italia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lang="es-419" sz="1350">
                <a:solidFill>
                  <a:schemeClr val="dk1"/>
                </a:solidFill>
                <a:highlight>
                  <a:srgbClr val="EAFF6A"/>
                </a:highlight>
                <a:latin typeface="DM Sans"/>
                <a:ea typeface="DM Sans"/>
                <a:cs typeface="DM Sans"/>
                <a:sym typeface="DM Sans"/>
              </a:rPr>
              <a:t>Pregunta: </a:t>
            </a:r>
            <a:r>
              <a:rPr lang="es-419" sz="1350">
                <a:solidFill>
                  <a:schemeClr val="dk1"/>
                </a:solidFill>
                <a:latin typeface="DM Sans"/>
                <a:ea typeface="DM Sans"/>
                <a:cs typeface="DM Sans"/>
                <a:sym typeface="DM Sans"/>
              </a:rPr>
              <a:t>¿Qué pasa si queremos eliminar al país Chile utilizando el método </a:t>
            </a:r>
            <a:r>
              <a:rPr b="1" lang="es-419" sz="1350">
                <a:solidFill>
                  <a:schemeClr val="dk1"/>
                </a:solidFill>
                <a:latin typeface="DM Sans"/>
                <a:ea typeface="DM Sans"/>
                <a:cs typeface="DM Sans"/>
                <a:sym typeface="DM Sans"/>
              </a:rPr>
              <a:t>remove</a:t>
            </a:r>
            <a:r>
              <a:rPr lang="es-419" sz="1350">
                <a:solidFill>
                  <a:schemeClr val="dk1"/>
                </a:solidFill>
                <a:latin typeface="DM Sans"/>
                <a:ea typeface="DM Sans"/>
                <a:cs typeface="DM Sans"/>
                <a:sym typeface="DM Sans"/>
              </a:rPr>
              <a:t>?, ¿Qué pasó con el </a:t>
            </a:r>
            <a:r>
              <a:rPr b="1" lang="es-419" sz="1350">
                <a:solidFill>
                  <a:schemeClr val="dk1"/>
                </a:solidFill>
                <a:latin typeface="DM Sans"/>
                <a:ea typeface="DM Sans"/>
                <a:cs typeface="DM Sans"/>
                <a:sym typeface="DM Sans"/>
              </a:rPr>
              <a:t>element </a:t>
            </a:r>
            <a:r>
              <a:rPr lang="es-419" sz="1350">
                <a:solidFill>
                  <a:schemeClr val="dk1"/>
                </a:solidFill>
                <a:latin typeface="DM Sans"/>
                <a:ea typeface="DM Sans"/>
                <a:cs typeface="DM Sans"/>
                <a:sym typeface="DM Sans"/>
              </a:rPr>
              <a:t>de USA?</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chemeClr val="dk1"/>
              </a:solidFill>
              <a:latin typeface="DM Sans"/>
              <a:ea typeface="DM Sans"/>
              <a:cs typeface="DM Sans"/>
              <a:sym typeface="DM Sans"/>
            </a:endParaRPr>
          </a:p>
        </p:txBody>
      </p:sp>
      <p:sp>
        <p:nvSpPr>
          <p:cNvPr id="743" name="Google Shape;743;p135"/>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744" name="Google Shape;744;p135"/>
          <p:cNvGrpSpPr/>
          <p:nvPr/>
        </p:nvGrpSpPr>
        <p:grpSpPr>
          <a:xfrm>
            <a:off x="7985187" y="266059"/>
            <a:ext cx="660429" cy="660429"/>
            <a:chOff x="5323100" y="2467173"/>
            <a:chExt cx="738900" cy="738900"/>
          </a:xfrm>
        </p:grpSpPr>
        <p:sp>
          <p:nvSpPr>
            <p:cNvPr id="745" name="Google Shape;745;p13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46" name="Google Shape;746;p13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47" name="Google Shape;747;p135"/>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48" name="Google Shape;748;p13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13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54" name="Google Shape;754;p136"/>
          <p:cNvSpPr txBox="1"/>
          <p:nvPr/>
        </p:nvSpPr>
        <p:spPr>
          <a:xfrm>
            <a:off x="539250" y="1826100"/>
            <a:ext cx="8065500" cy="14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 Dicts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Escribir un programa que le solicite al usuario su nombre, edad, dirección y que, posteriormente, lo muestre por pantalla:</a:t>
            </a:r>
            <a:endParaRPr sz="13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Ejemplo del output solicitado: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Juan tiene 25 años, y vive en Carrera 7 - Bogotá</a:t>
            </a:r>
            <a:endParaRPr sz="1350">
              <a:solidFill>
                <a:schemeClr val="dk1"/>
              </a:solidFill>
              <a:latin typeface="DM Sans"/>
              <a:ea typeface="DM Sans"/>
              <a:cs typeface="DM Sans"/>
              <a:sym typeface="DM Sans"/>
            </a:endParaRPr>
          </a:p>
        </p:txBody>
      </p:sp>
      <p:sp>
        <p:nvSpPr>
          <p:cNvPr id="755" name="Google Shape;755;p136"/>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756" name="Google Shape;756;p136"/>
          <p:cNvGrpSpPr/>
          <p:nvPr/>
        </p:nvGrpSpPr>
        <p:grpSpPr>
          <a:xfrm>
            <a:off x="7985187" y="266059"/>
            <a:ext cx="660429" cy="660429"/>
            <a:chOff x="5323100" y="2467173"/>
            <a:chExt cx="738900" cy="738900"/>
          </a:xfrm>
        </p:grpSpPr>
        <p:sp>
          <p:nvSpPr>
            <p:cNvPr id="757" name="Google Shape;757;p13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58" name="Google Shape;758;p13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59" name="Google Shape;759;p136"/>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60" name="Google Shape;760;p13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3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Métodos de colecciones</a:t>
            </a:r>
            <a:endParaRPr b="1" i="0" sz="4000" u="none" cap="none" strike="noStrike">
              <a:solidFill>
                <a:srgbClr val="EAFF6A"/>
              </a:solidFill>
              <a:latin typeface="DM Sans"/>
              <a:ea typeface="DM Sans"/>
              <a:cs typeface="DM Sans"/>
              <a:sym typeface="DM Sans"/>
            </a:endParaRPr>
          </a:p>
        </p:txBody>
      </p:sp>
      <p:sp>
        <p:nvSpPr>
          <p:cNvPr id="766" name="Google Shape;766;p13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7</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8"/>
          <p:cNvSpPr txBox="1"/>
          <p:nvPr/>
        </p:nvSpPr>
        <p:spPr>
          <a:xfrm>
            <a:off x="501450" y="8531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Colecciones práctica extra</a:t>
            </a:r>
            <a:endParaRPr b="1" i="0" sz="4000" u="none" cap="none" strike="noStrike">
              <a:solidFill>
                <a:schemeClr val="dk1"/>
              </a:solidFill>
              <a:latin typeface="DM Sans"/>
              <a:ea typeface="DM Sans"/>
              <a:cs typeface="DM Sans"/>
              <a:sym typeface="DM Sans"/>
            </a:endParaRPr>
          </a:p>
        </p:txBody>
      </p:sp>
      <p:pic>
        <p:nvPicPr>
          <p:cNvPr id="772" name="Google Shape;772;p1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73" name="Google Shape;773;p138"/>
          <p:cNvSpPr txBox="1"/>
          <p:nvPr/>
        </p:nvSpPr>
        <p:spPr>
          <a:xfrm>
            <a:off x="580075" y="1538675"/>
            <a:ext cx="81882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A partir de una lista realizar las siguientes tareas sin modificar la lista original:</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Borrar los elementos duplicados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Ordenar la lista de mayor a menor</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Eliminar todos los números impares (  for ---- if (%2==1) ---- pop, remove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Realizar una suma de todos los números que quedan (sum(lista))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Añadir como primer elemento de la lista la suma realizada insert(0, suma)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Devolver la lista modificada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Finalmente, después de ejecutar la función, comprueba que la suma de todos los números a partir del segundo, concuerda con el primer número de la lista</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lista = [29, -5, -12, 17, 5, 24, 5, 12, 23, 16, 12, 5, -12, 17]</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Nota: Recuerda que para sumar todos los números de una lista puedes usar sum</a:t>
            </a:r>
            <a:endParaRPr b="0" i="0" sz="1350" u="sng" cap="none" strike="noStrike">
              <a:solidFill>
                <a:srgbClr val="83AEFB"/>
              </a:solidFill>
              <a:latin typeface="DM Sans"/>
              <a:ea typeface="DM Sans"/>
              <a:cs typeface="DM Sans"/>
              <a:sym typeface="DM Sans"/>
            </a:endParaRPr>
          </a:p>
        </p:txBody>
      </p:sp>
      <p:grpSp>
        <p:nvGrpSpPr>
          <p:cNvPr id="774" name="Google Shape;774;p138"/>
          <p:cNvGrpSpPr/>
          <p:nvPr/>
        </p:nvGrpSpPr>
        <p:grpSpPr>
          <a:xfrm>
            <a:off x="7985187" y="266059"/>
            <a:ext cx="660429" cy="660429"/>
            <a:chOff x="5323100" y="2467173"/>
            <a:chExt cx="738900" cy="738900"/>
          </a:xfrm>
        </p:grpSpPr>
        <p:sp>
          <p:nvSpPr>
            <p:cNvPr id="775" name="Google Shape;775;p13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76" name="Google Shape;776;p13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77" name="Google Shape;777;p138"/>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78" name="Google Shape;778;p13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Excepciones</a:t>
            </a:r>
            <a:endParaRPr b="1" i="0" sz="4000" u="none" cap="none" strike="noStrike">
              <a:solidFill>
                <a:srgbClr val="EAFF6A"/>
              </a:solidFill>
              <a:latin typeface="DM Sans"/>
              <a:ea typeface="DM Sans"/>
              <a:cs typeface="DM Sans"/>
              <a:sym typeface="DM Sans"/>
            </a:endParaRPr>
          </a:p>
        </p:txBody>
      </p:sp>
      <p:sp>
        <p:nvSpPr>
          <p:cNvPr id="784" name="Google Shape;784;p1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11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4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Tutorial Excepciones</a:t>
            </a:r>
            <a:endParaRPr b="1" sz="4000">
              <a:solidFill>
                <a:schemeClr val="dk1"/>
              </a:solidFill>
              <a:latin typeface="DM Sans"/>
              <a:ea typeface="DM Sans"/>
              <a:cs typeface="DM Sans"/>
              <a:sym typeface="DM Sans"/>
            </a:endParaRPr>
          </a:p>
        </p:txBody>
      </p:sp>
      <p:pic>
        <p:nvPicPr>
          <p:cNvPr id="790" name="Google Shape;790;p1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91" name="Google Shape;791;p140"/>
          <p:cNvSpPr txBox="1"/>
          <p:nvPr/>
        </p:nvSpPr>
        <p:spPr>
          <a:xfrm>
            <a:off x="580075" y="2186325"/>
            <a:ext cx="8097600" cy="66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Replicar el archivo titulado: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Tutorial de Excepciones.</a:t>
            </a:r>
            <a:endParaRPr sz="1350" u="sng">
              <a:solidFill>
                <a:srgbClr val="83AEFB"/>
              </a:solidFill>
              <a:latin typeface="DM Sans"/>
              <a:ea typeface="DM Sans"/>
              <a:cs typeface="DM Sans"/>
              <a:sym typeface="DM Sans"/>
            </a:endParaRPr>
          </a:p>
        </p:txBody>
      </p:sp>
      <p:grpSp>
        <p:nvGrpSpPr>
          <p:cNvPr id="792" name="Google Shape;792;p140"/>
          <p:cNvGrpSpPr/>
          <p:nvPr/>
        </p:nvGrpSpPr>
        <p:grpSpPr>
          <a:xfrm>
            <a:off x="7985187" y="266059"/>
            <a:ext cx="660429" cy="660429"/>
            <a:chOff x="5323100" y="2467173"/>
            <a:chExt cx="738900" cy="738900"/>
          </a:xfrm>
        </p:grpSpPr>
        <p:sp>
          <p:nvSpPr>
            <p:cNvPr id="793" name="Google Shape;793;p14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4" name="Google Shape;794;p14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795" name="Google Shape;795;p140"/>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96" name="Google Shape;796;p14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4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Playground intermedio (parte I)</a:t>
            </a:r>
            <a:endParaRPr b="1" i="0" sz="4000" u="none" cap="none" strike="noStrike">
              <a:solidFill>
                <a:srgbClr val="EAFF6A"/>
              </a:solidFill>
              <a:latin typeface="DM Sans"/>
              <a:ea typeface="DM Sans"/>
              <a:cs typeface="DM Sans"/>
              <a:sym typeface="DM Sans"/>
            </a:endParaRPr>
          </a:p>
        </p:txBody>
      </p:sp>
      <p:sp>
        <p:nvSpPr>
          <p:cNvPr id="802" name="Google Shape;802;p1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19.</a:t>
            </a:r>
            <a:r>
              <a:rPr lang="es-419" sz="1800">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1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08" name="Google Shape;808;p142"/>
          <p:cNvSpPr txBox="1"/>
          <p:nvPr/>
        </p:nvSpPr>
        <p:spPr>
          <a:xfrm>
            <a:off x="576150" y="1516500"/>
            <a:ext cx="8144100" cy="26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rgbClr val="121212"/>
                </a:solidFill>
                <a:latin typeface="DM Sans"/>
                <a:ea typeface="DM Sans"/>
                <a:cs typeface="DM Sans"/>
                <a:sym typeface="DM Sans"/>
              </a:rPr>
              <a:t>¡Empecemos!</a:t>
            </a:r>
            <a:endParaRPr b="1"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121212"/>
                </a:solidFill>
                <a:latin typeface="DM Sans"/>
                <a:ea typeface="DM Sans"/>
                <a:cs typeface="DM Sans"/>
                <a:sym typeface="DM Sans"/>
              </a:rPr>
              <a:t>Instalamos la extensión de SQlite para VSC</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p:txBody>
      </p:sp>
      <p:pic>
        <p:nvPicPr>
          <p:cNvPr descr="Interfaz de usuario gráfica, Aplicación&#10;&#10;Descripción generada automáticamente" id="809" name="Google Shape;809;p142"/>
          <p:cNvPicPr preferRelativeResize="0"/>
          <p:nvPr/>
        </p:nvPicPr>
        <p:blipFill>
          <a:blip r:embed="rId4">
            <a:alphaModFix/>
          </a:blip>
          <a:stretch>
            <a:fillRect/>
          </a:stretch>
        </p:blipFill>
        <p:spPr>
          <a:xfrm>
            <a:off x="712650" y="2137973"/>
            <a:ext cx="5943600" cy="1333500"/>
          </a:xfrm>
          <a:prstGeom prst="rect">
            <a:avLst/>
          </a:prstGeom>
          <a:noFill/>
          <a:ln cap="flat" cmpd="sng">
            <a:solidFill>
              <a:srgbClr val="000000"/>
            </a:solidFill>
            <a:prstDash val="solid"/>
            <a:miter lim="8000"/>
            <a:headEnd len="sm" w="sm" type="none"/>
            <a:tailEnd len="sm" w="sm" type="none"/>
          </a:ln>
        </p:spPr>
      </p:pic>
      <p:grpSp>
        <p:nvGrpSpPr>
          <p:cNvPr id="810" name="Google Shape;810;p142"/>
          <p:cNvGrpSpPr/>
          <p:nvPr/>
        </p:nvGrpSpPr>
        <p:grpSpPr>
          <a:xfrm>
            <a:off x="7985187" y="266059"/>
            <a:ext cx="660429" cy="660429"/>
            <a:chOff x="5323100" y="2467173"/>
            <a:chExt cx="738900" cy="738900"/>
          </a:xfrm>
        </p:grpSpPr>
        <p:sp>
          <p:nvSpPr>
            <p:cNvPr id="811" name="Google Shape;811;p14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12" name="Google Shape;812;p14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13" name="Google Shape;813;p14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814" name="Google Shape;814;p14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15" name="Google Shape;815;p142"/>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14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descr="Captura de pantalla de un celular&#10;&#10;Descripción generada automáticamente" id="821" name="Google Shape;821;p143"/>
          <p:cNvPicPr preferRelativeResize="0"/>
          <p:nvPr/>
        </p:nvPicPr>
        <p:blipFill>
          <a:blip r:embed="rId4">
            <a:alphaModFix/>
          </a:blip>
          <a:stretch>
            <a:fillRect/>
          </a:stretch>
        </p:blipFill>
        <p:spPr>
          <a:xfrm>
            <a:off x="609750" y="1813583"/>
            <a:ext cx="5018300" cy="2726288"/>
          </a:xfrm>
          <a:prstGeom prst="rect">
            <a:avLst/>
          </a:prstGeom>
          <a:noFill/>
          <a:ln cap="flat" cmpd="sng">
            <a:solidFill>
              <a:srgbClr val="000000"/>
            </a:solidFill>
            <a:prstDash val="solid"/>
            <a:miter lim="8000"/>
            <a:headEnd len="sm" w="sm" type="none"/>
            <a:tailEnd len="sm" w="sm" type="none"/>
          </a:ln>
        </p:spPr>
      </p:pic>
      <p:sp>
        <p:nvSpPr>
          <p:cNvPr id="822" name="Google Shape;822;p143"/>
          <p:cNvSpPr txBox="1"/>
          <p:nvPr/>
        </p:nvSpPr>
        <p:spPr>
          <a:xfrm>
            <a:off x="609750" y="1257100"/>
            <a:ext cx="7043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Abrimos la base de datos de nuestro proyecto: </a:t>
            </a:r>
            <a:r>
              <a:rPr b="1" lang="es-419" sz="1350">
                <a:solidFill>
                  <a:schemeClr val="dk1"/>
                </a:solidFill>
                <a:latin typeface="DM Sans"/>
                <a:ea typeface="DM Sans"/>
                <a:cs typeface="DM Sans"/>
                <a:sym typeface="DM Sans"/>
              </a:rPr>
              <a:t>AppCoder</a:t>
            </a:r>
            <a:endParaRPr b="1">
              <a:solidFill>
                <a:schemeClr val="dk1"/>
              </a:solidFill>
            </a:endParaRPr>
          </a:p>
        </p:txBody>
      </p:sp>
      <p:grpSp>
        <p:nvGrpSpPr>
          <p:cNvPr id="823" name="Google Shape;823;p143"/>
          <p:cNvGrpSpPr/>
          <p:nvPr/>
        </p:nvGrpSpPr>
        <p:grpSpPr>
          <a:xfrm>
            <a:off x="7985187" y="266059"/>
            <a:ext cx="660429" cy="660429"/>
            <a:chOff x="5323100" y="2467173"/>
            <a:chExt cx="738900" cy="738900"/>
          </a:xfrm>
        </p:grpSpPr>
        <p:sp>
          <p:nvSpPr>
            <p:cNvPr id="824" name="Google Shape;824;p14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25" name="Google Shape;825;p143"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26" name="Google Shape;826;p14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27" name="Google Shape;827;p143"/>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4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33" name="Google Shape;833;p144"/>
          <p:cNvSpPr txBox="1"/>
          <p:nvPr/>
        </p:nvSpPr>
        <p:spPr>
          <a:xfrm>
            <a:off x="533550" y="1257100"/>
            <a:ext cx="704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Tocamos </a:t>
            </a:r>
            <a:r>
              <a:rPr b="1" lang="es-419" sz="1350">
                <a:solidFill>
                  <a:schemeClr val="dk1"/>
                </a:solidFill>
                <a:highlight>
                  <a:srgbClr val="EAFF6A"/>
                </a:highlight>
                <a:latin typeface="DM Sans"/>
                <a:ea typeface="DM Sans"/>
                <a:cs typeface="DM Sans"/>
                <a:sym typeface="DM Sans"/>
              </a:rPr>
              <a:t>CONTROL + MAYUS + P </a:t>
            </a:r>
            <a:r>
              <a:rPr lang="es-419" sz="1350">
                <a:solidFill>
                  <a:schemeClr val="dk1"/>
                </a:solidFill>
                <a:latin typeface="DM Sans"/>
                <a:ea typeface="DM Sans"/>
                <a:cs typeface="DM Sans"/>
                <a:sym typeface="DM Sans"/>
              </a:rPr>
              <a:t>🡪 Si no se abre el editor es factible hacerlo desde la parte inferior de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computadora&#10;&#10;Descripción generada automáticamente" id="834" name="Google Shape;834;p144"/>
          <p:cNvPicPr preferRelativeResize="0"/>
          <p:nvPr/>
        </p:nvPicPr>
        <p:blipFill>
          <a:blip r:embed="rId4">
            <a:alphaModFix/>
          </a:blip>
          <a:stretch>
            <a:fillRect/>
          </a:stretch>
        </p:blipFill>
        <p:spPr>
          <a:xfrm>
            <a:off x="552450" y="2356400"/>
            <a:ext cx="5018300" cy="1873820"/>
          </a:xfrm>
          <a:prstGeom prst="rect">
            <a:avLst/>
          </a:prstGeom>
          <a:noFill/>
          <a:ln cap="flat" cmpd="sng">
            <a:solidFill>
              <a:srgbClr val="000000"/>
            </a:solidFill>
            <a:prstDash val="solid"/>
            <a:miter lim="8000"/>
            <a:headEnd len="sm" w="sm" type="none"/>
            <a:tailEnd len="sm" w="sm" type="none"/>
          </a:ln>
        </p:spPr>
      </p:pic>
      <p:grpSp>
        <p:nvGrpSpPr>
          <p:cNvPr id="835" name="Google Shape;835;p144"/>
          <p:cNvGrpSpPr/>
          <p:nvPr/>
        </p:nvGrpSpPr>
        <p:grpSpPr>
          <a:xfrm>
            <a:off x="7985187" y="266059"/>
            <a:ext cx="660429" cy="660429"/>
            <a:chOff x="5323100" y="2467173"/>
            <a:chExt cx="738900" cy="738900"/>
          </a:xfrm>
        </p:grpSpPr>
        <p:sp>
          <p:nvSpPr>
            <p:cNvPr id="836" name="Google Shape;836;p14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37" name="Google Shape;837;p144"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38" name="Google Shape;838;p14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39" name="Google Shape;839;p144"/>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00"/>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63" name="Google Shape;363;p100"/>
          <p:cNvSpPr txBox="1"/>
          <p:nvPr/>
        </p:nvSpPr>
        <p:spPr>
          <a:xfrm>
            <a:off x="276350" y="2127663"/>
            <a:ext cx="1960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364" name="Google Shape;364;p100"/>
          <p:cNvSpPr txBox="1"/>
          <p:nvPr/>
        </p:nvSpPr>
        <p:spPr>
          <a:xfrm>
            <a:off x="276350" y="2567850"/>
            <a:ext cx="32625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Entregas obligatorias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¿Dónde la encontraré?</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Dentro de la plataforma en la </a:t>
            </a:r>
            <a:r>
              <a:rPr b="1" lang="es-419" sz="1200">
                <a:solidFill>
                  <a:schemeClr val="dk1"/>
                </a:solidFill>
                <a:latin typeface="DM Sans"/>
                <a:ea typeface="DM Sans"/>
                <a:cs typeface="DM Sans"/>
                <a:sym typeface="DM Sans"/>
              </a:rPr>
              <a:t>Hoja de Ruta del curso y </a:t>
            </a:r>
            <a:r>
              <a:rPr lang="es-419" sz="1200">
                <a:solidFill>
                  <a:schemeClr val="dk1"/>
                </a:solidFill>
                <a:latin typeface="DM Sans"/>
                <a:ea typeface="DM Sans"/>
                <a:cs typeface="DM Sans"/>
                <a:sym typeface="DM Sans"/>
              </a:rPr>
              <a:t> linkeadas en cada clase que se corresponda.</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p:txBody>
      </p:sp>
      <p:grpSp>
        <p:nvGrpSpPr>
          <p:cNvPr id="365" name="Google Shape;365;p100"/>
          <p:cNvGrpSpPr/>
          <p:nvPr/>
        </p:nvGrpSpPr>
        <p:grpSpPr>
          <a:xfrm>
            <a:off x="887001" y="1348798"/>
            <a:ext cx="738900" cy="738900"/>
            <a:chOff x="7208351" y="2467173"/>
            <a:chExt cx="738900" cy="738900"/>
          </a:xfrm>
        </p:grpSpPr>
        <p:sp>
          <p:nvSpPr>
            <p:cNvPr id="366" name="Google Shape;366;p10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10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368" name="Google Shape;368;p100"/>
          <p:cNvPicPr preferRelativeResize="0"/>
          <p:nvPr/>
        </p:nvPicPr>
        <p:blipFill>
          <a:blip r:embed="rId4">
            <a:alphaModFix/>
          </a:blip>
          <a:stretch>
            <a:fillRect/>
          </a:stretch>
        </p:blipFill>
        <p:spPr>
          <a:xfrm>
            <a:off x="3660850" y="1452725"/>
            <a:ext cx="5009800" cy="2820377"/>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45" name="Google Shape;845;p145"/>
          <p:cNvSpPr txBox="1"/>
          <p:nvPr/>
        </p:nvSpPr>
        <p:spPr>
          <a:xfrm>
            <a:off x="609750" y="1804625"/>
            <a:ext cx="7043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Seleccionamos nuestra base de datos: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846" name="Google Shape;846;p145"/>
          <p:cNvPicPr preferRelativeResize="0"/>
          <p:nvPr/>
        </p:nvPicPr>
        <p:blipFill>
          <a:blip r:embed="rId4">
            <a:alphaModFix/>
          </a:blip>
          <a:stretch>
            <a:fillRect/>
          </a:stretch>
        </p:blipFill>
        <p:spPr>
          <a:xfrm>
            <a:off x="628650" y="2308023"/>
            <a:ext cx="5943600" cy="1352550"/>
          </a:xfrm>
          <a:prstGeom prst="rect">
            <a:avLst/>
          </a:prstGeom>
          <a:noFill/>
          <a:ln cap="flat" cmpd="sng">
            <a:solidFill>
              <a:srgbClr val="000000"/>
            </a:solidFill>
            <a:prstDash val="solid"/>
            <a:miter lim="8000"/>
            <a:headEnd len="sm" w="sm" type="none"/>
            <a:tailEnd len="sm" w="sm" type="none"/>
          </a:ln>
        </p:spPr>
      </p:pic>
      <p:grpSp>
        <p:nvGrpSpPr>
          <p:cNvPr id="847" name="Google Shape;847;p145"/>
          <p:cNvGrpSpPr/>
          <p:nvPr/>
        </p:nvGrpSpPr>
        <p:grpSpPr>
          <a:xfrm>
            <a:off x="7985187" y="266059"/>
            <a:ext cx="660429" cy="660429"/>
            <a:chOff x="5323100" y="2467173"/>
            <a:chExt cx="738900" cy="738900"/>
          </a:xfrm>
        </p:grpSpPr>
        <p:sp>
          <p:nvSpPr>
            <p:cNvPr id="848" name="Google Shape;848;p14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49" name="Google Shape;849;p145"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50" name="Google Shape;850;p14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51" name="Google Shape;851;p145"/>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1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7" name="Google Shape;857;p146"/>
          <p:cNvSpPr txBox="1"/>
          <p:nvPr/>
        </p:nvSpPr>
        <p:spPr>
          <a:xfrm>
            <a:off x="685950" y="1499825"/>
            <a:ext cx="7043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Vamos a crear ahora una nueva consulta: </a:t>
            </a:r>
            <a:r>
              <a:rPr i="1" lang="es-419" sz="1350">
                <a:solidFill>
                  <a:schemeClr val="dk1"/>
                </a:solidFill>
                <a:latin typeface="DM Sans"/>
                <a:ea typeface="DM Sans"/>
                <a:cs typeface="DM Sans"/>
                <a:sym typeface="DM Sans"/>
              </a:rPr>
              <a:t>New Query.</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Texto&#10;&#10;Descripción generada automáticamente" id="858" name="Google Shape;858;p146"/>
          <p:cNvPicPr preferRelativeResize="0"/>
          <p:nvPr/>
        </p:nvPicPr>
        <p:blipFill>
          <a:blip r:embed="rId4">
            <a:alphaModFix/>
          </a:blip>
          <a:stretch>
            <a:fillRect/>
          </a:stretch>
        </p:blipFill>
        <p:spPr>
          <a:xfrm>
            <a:off x="685950" y="2136625"/>
            <a:ext cx="3124058" cy="2115175"/>
          </a:xfrm>
          <a:prstGeom prst="rect">
            <a:avLst/>
          </a:prstGeom>
          <a:noFill/>
          <a:ln cap="flat" cmpd="sng">
            <a:solidFill>
              <a:srgbClr val="000000"/>
            </a:solidFill>
            <a:prstDash val="solid"/>
            <a:miter lim="8000"/>
            <a:headEnd len="sm" w="sm" type="none"/>
            <a:tailEnd len="sm" w="sm" type="none"/>
          </a:ln>
        </p:spPr>
      </p:pic>
      <p:grpSp>
        <p:nvGrpSpPr>
          <p:cNvPr id="859" name="Google Shape;859;p146"/>
          <p:cNvGrpSpPr/>
          <p:nvPr/>
        </p:nvGrpSpPr>
        <p:grpSpPr>
          <a:xfrm>
            <a:off x="7985187" y="266059"/>
            <a:ext cx="660429" cy="660429"/>
            <a:chOff x="5323100" y="2467173"/>
            <a:chExt cx="738900" cy="738900"/>
          </a:xfrm>
        </p:grpSpPr>
        <p:sp>
          <p:nvSpPr>
            <p:cNvPr id="860" name="Google Shape;860;p14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61" name="Google Shape;861;p146"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62" name="Google Shape;862;p14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63" name="Google Shape;863;p146"/>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4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69" name="Google Shape;869;p147"/>
          <p:cNvSpPr txBox="1"/>
          <p:nvPr/>
        </p:nvSpPr>
        <p:spPr>
          <a:xfrm>
            <a:off x="533550" y="1271225"/>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 continuación, realizaremos una consulta a la tabla de: AppCoder_curso, como se visualiza en la siguiente imagen.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870" name="Google Shape;870;p147"/>
          <p:cNvPicPr preferRelativeResize="0"/>
          <p:nvPr/>
        </p:nvPicPr>
        <p:blipFill>
          <a:blip r:embed="rId4">
            <a:alphaModFix/>
          </a:blip>
          <a:stretch>
            <a:fillRect/>
          </a:stretch>
        </p:blipFill>
        <p:spPr>
          <a:xfrm>
            <a:off x="552450" y="1959075"/>
            <a:ext cx="3872000" cy="2860575"/>
          </a:xfrm>
          <a:prstGeom prst="rect">
            <a:avLst/>
          </a:prstGeom>
          <a:noFill/>
          <a:ln cap="flat" cmpd="sng">
            <a:solidFill>
              <a:srgbClr val="000000"/>
            </a:solidFill>
            <a:prstDash val="solid"/>
            <a:miter lim="8000"/>
            <a:headEnd len="sm" w="sm" type="none"/>
            <a:tailEnd len="sm" w="sm" type="none"/>
          </a:ln>
        </p:spPr>
      </p:pic>
      <p:grpSp>
        <p:nvGrpSpPr>
          <p:cNvPr id="871" name="Google Shape;871;p147"/>
          <p:cNvGrpSpPr/>
          <p:nvPr/>
        </p:nvGrpSpPr>
        <p:grpSpPr>
          <a:xfrm>
            <a:off x="7985187" y="266059"/>
            <a:ext cx="660429" cy="660429"/>
            <a:chOff x="5323100" y="2467173"/>
            <a:chExt cx="738900" cy="738900"/>
          </a:xfrm>
        </p:grpSpPr>
        <p:sp>
          <p:nvSpPr>
            <p:cNvPr id="872" name="Google Shape;872;p14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73" name="Google Shape;873;p147"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74" name="Google Shape;874;p147"/>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75" name="Google Shape;875;p147"/>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4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1" name="Google Shape;881;p148"/>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Presionamos, click derecho de nuestro mouse y ejecutamos la consulta.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882" name="Google Shape;882;p148"/>
          <p:cNvPicPr preferRelativeResize="0"/>
          <p:nvPr/>
        </p:nvPicPr>
        <p:blipFill>
          <a:blip r:embed="rId4">
            <a:alphaModFix/>
          </a:blip>
          <a:stretch>
            <a:fillRect/>
          </a:stretch>
        </p:blipFill>
        <p:spPr>
          <a:xfrm>
            <a:off x="704850" y="2265950"/>
            <a:ext cx="4546926" cy="2156875"/>
          </a:xfrm>
          <a:prstGeom prst="rect">
            <a:avLst/>
          </a:prstGeom>
          <a:noFill/>
          <a:ln cap="flat" cmpd="sng">
            <a:solidFill>
              <a:srgbClr val="000000"/>
            </a:solidFill>
            <a:prstDash val="solid"/>
            <a:miter lim="8000"/>
            <a:headEnd len="sm" w="sm" type="none"/>
            <a:tailEnd len="sm" w="sm" type="none"/>
          </a:ln>
        </p:spPr>
      </p:pic>
      <p:grpSp>
        <p:nvGrpSpPr>
          <p:cNvPr id="883" name="Google Shape;883;p148"/>
          <p:cNvGrpSpPr/>
          <p:nvPr/>
        </p:nvGrpSpPr>
        <p:grpSpPr>
          <a:xfrm>
            <a:off x="7985187" y="266059"/>
            <a:ext cx="660429" cy="660429"/>
            <a:chOff x="5323100" y="2467173"/>
            <a:chExt cx="738900" cy="738900"/>
          </a:xfrm>
        </p:grpSpPr>
        <p:sp>
          <p:nvSpPr>
            <p:cNvPr id="884" name="Google Shape;884;p14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85" name="Google Shape;885;p148"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86" name="Google Shape;886;p14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87" name="Google Shape;887;p148"/>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93" name="Google Shape;893;p149"/>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Obtenemos la siguiente salida por pantalla: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894" name="Google Shape;894;p149"/>
          <p:cNvPicPr preferRelativeResize="0"/>
          <p:nvPr/>
        </p:nvPicPr>
        <p:blipFill>
          <a:blip r:embed="rId4">
            <a:alphaModFix/>
          </a:blip>
          <a:stretch>
            <a:fillRect/>
          </a:stretch>
        </p:blipFill>
        <p:spPr>
          <a:xfrm>
            <a:off x="685800" y="2215473"/>
            <a:ext cx="5943600" cy="1590675"/>
          </a:xfrm>
          <a:prstGeom prst="rect">
            <a:avLst/>
          </a:prstGeom>
          <a:noFill/>
          <a:ln cap="flat" cmpd="sng">
            <a:solidFill>
              <a:srgbClr val="000000"/>
            </a:solidFill>
            <a:prstDash val="solid"/>
            <a:miter lim="8000"/>
            <a:headEnd len="sm" w="sm" type="none"/>
            <a:tailEnd len="sm" w="sm" type="none"/>
          </a:ln>
        </p:spPr>
      </p:pic>
      <p:grpSp>
        <p:nvGrpSpPr>
          <p:cNvPr id="895" name="Google Shape;895;p149"/>
          <p:cNvGrpSpPr/>
          <p:nvPr/>
        </p:nvGrpSpPr>
        <p:grpSpPr>
          <a:xfrm>
            <a:off x="7985187" y="266059"/>
            <a:ext cx="660429" cy="660429"/>
            <a:chOff x="5323100" y="2467173"/>
            <a:chExt cx="738900" cy="738900"/>
          </a:xfrm>
        </p:grpSpPr>
        <p:sp>
          <p:nvSpPr>
            <p:cNvPr id="896" name="Google Shape;896;p14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97" name="Google Shape;897;p149"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98" name="Google Shape;898;p149"/>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99" name="Google Shape;899;p149"/>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p15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05" name="Google Shape;905;p150"/>
          <p:cNvSpPr txBox="1"/>
          <p:nvPr/>
        </p:nvSpPr>
        <p:spPr>
          <a:xfrm>
            <a:off x="464100" y="1473125"/>
            <a:ext cx="8215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Ahora, agregamos un registro por DB Browser! Por ejemplo un curso de JAVA: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 Correo electrónico&#10;&#10;Descripción generada automáticamente" id="906" name="Google Shape;906;p150"/>
          <p:cNvPicPr preferRelativeResize="0"/>
          <p:nvPr/>
        </p:nvPicPr>
        <p:blipFill>
          <a:blip r:embed="rId4">
            <a:alphaModFix/>
          </a:blip>
          <a:stretch>
            <a:fillRect/>
          </a:stretch>
        </p:blipFill>
        <p:spPr>
          <a:xfrm>
            <a:off x="457350" y="2218850"/>
            <a:ext cx="5943600" cy="1704975"/>
          </a:xfrm>
          <a:prstGeom prst="rect">
            <a:avLst/>
          </a:prstGeom>
          <a:noFill/>
          <a:ln cap="flat" cmpd="sng">
            <a:solidFill>
              <a:srgbClr val="000000"/>
            </a:solidFill>
            <a:prstDash val="solid"/>
            <a:miter lim="8000"/>
            <a:headEnd len="sm" w="sm" type="none"/>
            <a:tailEnd len="sm" w="sm" type="none"/>
          </a:ln>
        </p:spPr>
      </p:pic>
      <p:grpSp>
        <p:nvGrpSpPr>
          <p:cNvPr id="907" name="Google Shape;907;p150"/>
          <p:cNvGrpSpPr/>
          <p:nvPr/>
        </p:nvGrpSpPr>
        <p:grpSpPr>
          <a:xfrm>
            <a:off x="7985187" y="266059"/>
            <a:ext cx="660429" cy="660429"/>
            <a:chOff x="5323100" y="2467173"/>
            <a:chExt cx="738900" cy="738900"/>
          </a:xfrm>
        </p:grpSpPr>
        <p:sp>
          <p:nvSpPr>
            <p:cNvPr id="908" name="Google Shape;908;p15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09" name="Google Shape;909;p15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910" name="Google Shape;910;p15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911" name="Google Shape;911;p150"/>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5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17" name="Google Shape;917;p151"/>
          <p:cNvSpPr txBox="1"/>
          <p:nvPr/>
        </p:nvSpPr>
        <p:spPr>
          <a:xfrm>
            <a:off x="540300" y="1219550"/>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¡Guardamos los cambios! Con la opción de Write Changes: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918" name="Google Shape;918;p151"/>
          <p:cNvPicPr preferRelativeResize="0"/>
          <p:nvPr/>
        </p:nvPicPr>
        <p:blipFill>
          <a:blip r:embed="rId4">
            <a:alphaModFix/>
          </a:blip>
          <a:stretch>
            <a:fillRect/>
          </a:stretch>
        </p:blipFill>
        <p:spPr>
          <a:xfrm>
            <a:off x="552450" y="1824425"/>
            <a:ext cx="5127051" cy="2695000"/>
          </a:xfrm>
          <a:prstGeom prst="rect">
            <a:avLst/>
          </a:prstGeom>
          <a:noFill/>
          <a:ln cap="flat" cmpd="sng">
            <a:solidFill>
              <a:srgbClr val="000000"/>
            </a:solidFill>
            <a:prstDash val="solid"/>
            <a:miter lim="8000"/>
            <a:headEnd len="sm" w="sm" type="none"/>
            <a:tailEnd len="sm" w="sm" type="none"/>
          </a:ln>
        </p:spPr>
      </p:pic>
      <p:grpSp>
        <p:nvGrpSpPr>
          <p:cNvPr id="919" name="Google Shape;919;p151"/>
          <p:cNvGrpSpPr/>
          <p:nvPr/>
        </p:nvGrpSpPr>
        <p:grpSpPr>
          <a:xfrm>
            <a:off x="7985187" y="266059"/>
            <a:ext cx="660429" cy="660429"/>
            <a:chOff x="5323100" y="2467173"/>
            <a:chExt cx="738900" cy="738900"/>
          </a:xfrm>
        </p:grpSpPr>
        <p:sp>
          <p:nvSpPr>
            <p:cNvPr id="920" name="Google Shape;920;p15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21" name="Google Shape;921;p151"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922" name="Google Shape;922;p151"/>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923" name="Google Shape;923;p151"/>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15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29" name="Google Shape;929;p152"/>
          <p:cNvSpPr txBox="1"/>
          <p:nvPr/>
        </p:nvSpPr>
        <p:spPr>
          <a:xfrm>
            <a:off x="692700" y="1092125"/>
            <a:ext cx="8215800" cy="49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Realizamos nuevamente la consulta en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Excelente, ya podemos visualizar el nuevo registro correctamente agregado.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930" name="Google Shape;930;p152"/>
          <p:cNvGrpSpPr/>
          <p:nvPr/>
        </p:nvGrpSpPr>
        <p:grpSpPr>
          <a:xfrm>
            <a:off x="7985187" y="266059"/>
            <a:ext cx="660429" cy="660429"/>
            <a:chOff x="5323100" y="2467173"/>
            <a:chExt cx="738900" cy="738900"/>
          </a:xfrm>
        </p:grpSpPr>
        <p:sp>
          <p:nvSpPr>
            <p:cNvPr id="931" name="Google Shape;931;p15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32" name="Google Shape;932;p15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933" name="Google Shape;933;p15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934" name="Google Shape;934;p152"/>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01"/>
          <p:cNvSpPr/>
          <p:nvPr/>
        </p:nvSpPr>
        <p:spPr>
          <a:xfrm>
            <a:off x="460287" y="18337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1"/>
          <p:cNvSpPr txBox="1"/>
          <p:nvPr/>
        </p:nvSpPr>
        <p:spPr>
          <a:xfrm>
            <a:off x="457350" y="2321850"/>
            <a:ext cx="3777600" cy="25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Son avisos creados para comunicar cuándo los temas de una clase están directamente relacionados con alguna actividad de la </a:t>
            </a:r>
            <a:r>
              <a:rPr b="1" lang="es-419" sz="1350">
                <a:solidFill>
                  <a:schemeClr val="dk1"/>
                </a:solidFill>
                <a:latin typeface="DM Sans"/>
                <a:ea typeface="DM Sans"/>
                <a:cs typeface="DM Sans"/>
                <a:sym typeface="DM Sans"/>
              </a:rPr>
              <a:t>Guía de Actividades</a:t>
            </a:r>
            <a:r>
              <a:rPr lang="es-419" sz="1350">
                <a:solidFill>
                  <a:schemeClr val="dk1"/>
                </a:solidFill>
                <a:latin typeface="DM Sans"/>
                <a:ea typeface="DM Sans"/>
                <a:cs typeface="DM Sans"/>
                <a:sym typeface="DM Sans"/>
              </a:rPr>
              <a:t> de modo que puedas ir construyendo con antelación parte de la consigna de cada </a:t>
            </a:r>
            <a:r>
              <a:rPr b="1" lang="es-419" sz="1350">
                <a:solidFill>
                  <a:schemeClr val="dk1"/>
                </a:solidFill>
                <a:latin typeface="DM Sans"/>
                <a:ea typeface="DM Sans"/>
                <a:cs typeface="DM Sans"/>
                <a:sym typeface="DM Sans"/>
              </a:rPr>
              <a:t>preentrega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350">
                <a:solidFill>
                  <a:schemeClr val="dk1"/>
                </a:solidFill>
                <a:latin typeface="DM Sans"/>
                <a:ea typeface="DM Sans"/>
                <a:cs typeface="DM Sans"/>
                <a:sym typeface="DM Sans"/>
              </a:rPr>
              <a:t>¿Dónde la encontraré?</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419" sz="1350">
                <a:solidFill>
                  <a:schemeClr val="dk1"/>
                </a:solidFill>
                <a:latin typeface="DM Sans"/>
                <a:ea typeface="DM Sans"/>
                <a:cs typeface="DM Sans"/>
                <a:sym typeface="DM Sans"/>
              </a:rPr>
              <a:t>La conseguirás usualmente al final de la presentación de la clase. </a:t>
            </a:r>
            <a:endParaRPr b="1" sz="1350">
              <a:solidFill>
                <a:schemeClr val="dk1"/>
              </a:solidFill>
              <a:latin typeface="DM Sans"/>
              <a:ea typeface="DM Sans"/>
              <a:cs typeface="DM Sans"/>
              <a:sym typeface="DM Sans"/>
            </a:endParaRPr>
          </a:p>
        </p:txBody>
      </p:sp>
      <p:sp>
        <p:nvSpPr>
          <p:cNvPr id="375" name="Google Shape;375;p101"/>
          <p:cNvSpPr txBox="1"/>
          <p:nvPr/>
        </p:nvSpPr>
        <p:spPr>
          <a:xfrm>
            <a:off x="899285" y="18408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CoderAlert</a:t>
            </a:r>
            <a:endParaRPr b="1">
              <a:latin typeface="DM Sans"/>
              <a:ea typeface="DM Sans"/>
              <a:cs typeface="DM Sans"/>
              <a:sym typeface="DM Sans"/>
            </a:endParaRPr>
          </a:p>
        </p:txBody>
      </p:sp>
      <p:pic>
        <p:nvPicPr>
          <p:cNvPr id="376" name="Google Shape;376;p101"/>
          <p:cNvPicPr preferRelativeResize="0"/>
          <p:nvPr/>
        </p:nvPicPr>
        <p:blipFill>
          <a:blip r:embed="rId3">
            <a:alphaModFix/>
          </a:blip>
          <a:stretch>
            <a:fillRect/>
          </a:stretch>
        </p:blipFill>
        <p:spPr>
          <a:xfrm>
            <a:off x="544425" y="1909563"/>
            <a:ext cx="262800" cy="262800"/>
          </a:xfrm>
          <a:prstGeom prst="rect">
            <a:avLst/>
          </a:prstGeom>
          <a:noFill/>
          <a:ln>
            <a:noFill/>
          </a:ln>
        </p:spPr>
      </p:pic>
      <p:pic>
        <p:nvPicPr>
          <p:cNvPr id="377" name="Google Shape;377;p101"/>
          <p:cNvPicPr preferRelativeResize="0"/>
          <p:nvPr/>
        </p:nvPicPr>
        <p:blipFill>
          <a:blip r:embed="rId4">
            <a:alphaModFix/>
          </a:blip>
          <a:stretch>
            <a:fillRect/>
          </a:stretch>
        </p:blipFill>
        <p:spPr>
          <a:xfrm>
            <a:off x="4234950" y="1833750"/>
            <a:ext cx="4560151" cy="2576890"/>
          </a:xfrm>
          <a:prstGeom prst="rect">
            <a:avLst/>
          </a:prstGeom>
          <a:noFill/>
          <a:ln cap="flat" cmpd="sng" w="19050">
            <a:solidFill>
              <a:srgbClr val="EAFF6A"/>
            </a:solidFill>
            <a:prstDash val="solid"/>
            <a:round/>
            <a:headEnd len="sm" w="sm" type="none"/>
            <a:tailEnd len="sm" w="sm" type="none"/>
          </a:ln>
        </p:spPr>
      </p:pic>
      <p:sp>
        <p:nvSpPr>
          <p:cNvPr id="378" name="Google Shape;378;p101"/>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1"/>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380" name="Google Shape;380;p101"/>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02"/>
          <p:cNvSpPr/>
          <p:nvPr/>
        </p:nvSpPr>
        <p:spPr>
          <a:xfrm>
            <a:off x="588537" y="1918228"/>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102"/>
          <p:cNvPicPr preferRelativeResize="0"/>
          <p:nvPr/>
        </p:nvPicPr>
        <p:blipFill>
          <a:blip r:embed="rId3">
            <a:alphaModFix/>
          </a:blip>
          <a:stretch>
            <a:fillRect/>
          </a:stretch>
        </p:blipFill>
        <p:spPr>
          <a:xfrm>
            <a:off x="672663" y="2002363"/>
            <a:ext cx="262800" cy="262800"/>
          </a:xfrm>
          <a:prstGeom prst="rect">
            <a:avLst/>
          </a:prstGeom>
          <a:noFill/>
          <a:ln>
            <a:noFill/>
          </a:ln>
        </p:spPr>
      </p:pic>
      <p:sp>
        <p:nvSpPr>
          <p:cNvPr id="387" name="Google Shape;387;p102"/>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2"/>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389" name="Google Shape;389;p102"/>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390" name="Google Shape;390;p102"/>
          <p:cNvSpPr txBox="1"/>
          <p:nvPr/>
        </p:nvSpPr>
        <p:spPr>
          <a:xfrm>
            <a:off x="588550" y="2381300"/>
            <a:ext cx="3761400" cy="27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419" sz="1350">
                <a:solidFill>
                  <a:schemeClr val="dk1"/>
                </a:solidFill>
                <a:latin typeface="DM Sans"/>
                <a:ea typeface="DM Sans"/>
                <a:cs typeface="DM Sans"/>
                <a:sym typeface="DM Sans"/>
              </a:rPr>
              <a:t>Son alertas que te indicarán que el contenido de una clase puede ser ejercitado mediante a través de</a:t>
            </a:r>
            <a:r>
              <a:rPr lang="es-419" sz="1350">
                <a:solidFill>
                  <a:schemeClr val="dk1"/>
                </a:solidFill>
                <a:latin typeface="DM Sans"/>
                <a:ea typeface="DM Sans"/>
                <a:cs typeface="DM Sans"/>
                <a:sym typeface="DM Sans"/>
              </a:rPr>
              <a:t> la </a:t>
            </a:r>
            <a:r>
              <a:rPr lang="es-419" sz="1350" u="sng">
                <a:solidFill>
                  <a:srgbClr val="0097A7"/>
                </a:solidFill>
                <a:latin typeface="DM Sans"/>
                <a:ea typeface="DM Sans"/>
                <a:cs typeface="DM Sans"/>
                <a:sym typeface="DM Sans"/>
                <a:hlinkClick r:id="rId4">
                  <a:extLst>
                    <a:ext uri="{A12FA001-AC4F-418D-AE19-62706E023703}">
                      <ahyp:hlinkClr val="tx"/>
                    </a:ext>
                  </a:extLst>
                </a:hlinkClick>
              </a:rPr>
              <a:t>Guía de Ejercicios Complementarios</a:t>
            </a:r>
            <a:r>
              <a:rPr lang="es-419" sz="1350">
                <a:solidFill>
                  <a:schemeClr val="dk1"/>
                </a:solidFill>
                <a:latin typeface="DM Sans"/>
                <a:ea typeface="DM Sans"/>
                <a:cs typeface="DM Sans"/>
                <a:sym typeface="DM Sans"/>
              </a:rPr>
              <a:t>. Son totalmente opcionales y cumplen la función de espacio práctico asincrónico.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¿Dónde la encontraré?</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conseguirás usualmente al final de la presentación de la clase.</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p:txBody>
      </p:sp>
      <p:sp>
        <p:nvSpPr>
          <p:cNvPr id="391" name="Google Shape;391;p102"/>
          <p:cNvSpPr txBox="1"/>
          <p:nvPr/>
        </p:nvSpPr>
        <p:spPr>
          <a:xfrm>
            <a:off x="1101002" y="1928875"/>
            <a:ext cx="33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 Training</a:t>
            </a:r>
            <a:endParaRPr>
              <a:latin typeface="DM Sans"/>
              <a:ea typeface="DM Sans"/>
              <a:cs typeface="DM Sans"/>
              <a:sym typeface="DM Sans"/>
            </a:endParaRPr>
          </a:p>
        </p:txBody>
      </p:sp>
      <p:pic>
        <p:nvPicPr>
          <p:cNvPr id="392" name="Google Shape;392;p102"/>
          <p:cNvPicPr preferRelativeResize="0"/>
          <p:nvPr/>
        </p:nvPicPr>
        <p:blipFill>
          <a:blip r:embed="rId5">
            <a:alphaModFix/>
          </a:blip>
          <a:stretch>
            <a:fillRect/>
          </a:stretch>
        </p:blipFill>
        <p:spPr>
          <a:xfrm>
            <a:off x="4425300" y="1818325"/>
            <a:ext cx="4366592" cy="250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3"/>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a:t>
            </a:r>
            <a:r>
              <a:rPr lang="es-419" sz="1600">
                <a:solidFill>
                  <a:schemeClr val="dk1"/>
                </a:solidFill>
                <a:latin typeface="DM Sans"/>
                <a:ea typeface="DM Sans"/>
                <a:cs typeface="DM Sans"/>
                <a:sym typeface="DM Sans"/>
              </a:rPr>
              <a:t>PRÁCTICAS Y PRE ENTREGAS</a:t>
            </a:r>
            <a:endParaRPr>
              <a:latin typeface="DM Sans"/>
              <a:ea typeface="DM Sans"/>
              <a:cs typeface="DM Sans"/>
              <a:sym typeface="DM Sans"/>
            </a:endParaRPr>
          </a:p>
        </p:txBody>
      </p:sp>
      <p:graphicFrame>
        <p:nvGraphicFramePr>
          <p:cNvPr id="398" name="Google Shape;398;p103"/>
          <p:cNvGraphicFramePr/>
          <p:nvPr/>
        </p:nvGraphicFramePr>
        <p:xfrm>
          <a:off x="1431000" y="1680250"/>
          <a:ext cx="3000000" cy="3000000"/>
        </p:xfrm>
        <a:graphic>
          <a:graphicData uri="http://schemas.openxmlformats.org/drawingml/2006/table">
            <a:tbl>
              <a:tblPr>
                <a:noFill/>
                <a:tableStyleId>{5086C9C4-5776-4E40-AE07-C0A248C9AD9D}</a:tableStyleId>
              </a:tblPr>
              <a:tblGrid>
                <a:gridCol w="1218600"/>
                <a:gridCol w="426025"/>
                <a:gridCol w="426025"/>
                <a:gridCol w="382850"/>
                <a:gridCol w="382850"/>
                <a:gridCol w="382850"/>
                <a:gridCol w="382850"/>
                <a:gridCol w="382850"/>
                <a:gridCol w="382850"/>
                <a:gridCol w="382850"/>
                <a:gridCol w="382850"/>
                <a:gridCol w="382850"/>
                <a:gridCol w="382850"/>
                <a:gridCol w="382850"/>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Actividades prácticas</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99" name="Google Shape;399;p103"/>
          <p:cNvPicPr preferRelativeResize="0"/>
          <p:nvPr/>
        </p:nvPicPr>
        <p:blipFill>
          <a:blip r:embed="rId3">
            <a:alphaModFix/>
          </a:blip>
          <a:stretch>
            <a:fillRect/>
          </a:stretch>
        </p:blipFill>
        <p:spPr>
          <a:xfrm>
            <a:off x="5869411" y="2480348"/>
            <a:ext cx="182807" cy="182809"/>
          </a:xfrm>
          <a:prstGeom prst="rect">
            <a:avLst/>
          </a:prstGeom>
          <a:noFill/>
          <a:ln>
            <a:noFill/>
          </a:ln>
        </p:spPr>
      </p:pic>
      <p:pic>
        <p:nvPicPr>
          <p:cNvPr id="400" name="Google Shape;400;p103"/>
          <p:cNvPicPr preferRelativeResize="0"/>
          <p:nvPr/>
        </p:nvPicPr>
        <p:blipFill>
          <a:blip r:embed="rId3">
            <a:alphaModFix/>
          </a:blip>
          <a:stretch>
            <a:fillRect/>
          </a:stretch>
        </p:blipFill>
        <p:spPr>
          <a:xfrm>
            <a:off x="6299586" y="2480348"/>
            <a:ext cx="182807" cy="182809"/>
          </a:xfrm>
          <a:prstGeom prst="rect">
            <a:avLst/>
          </a:prstGeom>
          <a:noFill/>
          <a:ln>
            <a:noFill/>
          </a:ln>
        </p:spPr>
      </p:pic>
      <p:grpSp>
        <p:nvGrpSpPr>
          <p:cNvPr id="401" name="Google Shape;401;p103"/>
          <p:cNvGrpSpPr/>
          <p:nvPr/>
        </p:nvGrpSpPr>
        <p:grpSpPr>
          <a:xfrm>
            <a:off x="528284" y="488944"/>
            <a:ext cx="402257" cy="389770"/>
            <a:chOff x="3137108" y="2467173"/>
            <a:chExt cx="738900" cy="738900"/>
          </a:xfrm>
        </p:grpSpPr>
        <p:sp>
          <p:nvSpPr>
            <p:cNvPr id="402" name="Google Shape;402;p10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10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404" name="Google Shape;404;p103" title="ícono de proyecto final"/>
          <p:cNvPicPr preferRelativeResize="0"/>
          <p:nvPr/>
        </p:nvPicPr>
        <p:blipFill>
          <a:blip r:embed="rId4">
            <a:alphaModFix/>
          </a:blip>
          <a:stretch>
            <a:fillRect/>
          </a:stretch>
        </p:blipFill>
        <p:spPr>
          <a:xfrm>
            <a:off x="6618850" y="3046451"/>
            <a:ext cx="268525" cy="26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04"/>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a:t>
            </a:r>
            <a:r>
              <a:rPr lang="es-419" sz="1600">
                <a:solidFill>
                  <a:schemeClr val="dk1"/>
                </a:solidFill>
                <a:latin typeface="DM Sans"/>
                <a:ea typeface="DM Sans"/>
                <a:cs typeface="DM Sans"/>
                <a:sym typeface="DM Sans"/>
              </a:rPr>
              <a:t>PRÁCTICAS Y PRE ENTREGAS</a:t>
            </a:r>
            <a:endParaRPr>
              <a:latin typeface="DM Sans"/>
              <a:ea typeface="DM Sans"/>
              <a:cs typeface="DM Sans"/>
              <a:sym typeface="DM Sans"/>
            </a:endParaRPr>
          </a:p>
        </p:txBody>
      </p:sp>
      <p:graphicFrame>
        <p:nvGraphicFramePr>
          <p:cNvPr id="410" name="Google Shape;410;p104"/>
          <p:cNvGraphicFramePr/>
          <p:nvPr/>
        </p:nvGraphicFramePr>
        <p:xfrm>
          <a:off x="1433088" y="1680250"/>
          <a:ext cx="3000000" cy="3000000"/>
        </p:xfrm>
        <a:graphic>
          <a:graphicData uri="http://schemas.openxmlformats.org/drawingml/2006/table">
            <a:tbl>
              <a:tblPr>
                <a:noFill/>
                <a:tableStyleId>{5086C9C4-5776-4E40-AE07-C0A248C9AD9D}</a:tableStyleId>
              </a:tblPr>
              <a:tblGrid>
                <a:gridCol w="1296825"/>
                <a:gridCol w="453375"/>
                <a:gridCol w="453375"/>
                <a:gridCol w="407425"/>
                <a:gridCol w="407425"/>
                <a:gridCol w="407425"/>
                <a:gridCol w="407425"/>
                <a:gridCol w="407425"/>
                <a:gridCol w="407425"/>
                <a:gridCol w="407425"/>
                <a:gridCol w="407425"/>
                <a:gridCol w="407425"/>
                <a:gridCol w="407425"/>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r>
                        <a:rPr b="1" lang="es-419"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r>
                        <a:rPr b="1" lang="es-419"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Actividades prácticas</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grpSp>
        <p:nvGrpSpPr>
          <p:cNvPr id="411" name="Google Shape;411;p104"/>
          <p:cNvGrpSpPr/>
          <p:nvPr/>
        </p:nvGrpSpPr>
        <p:grpSpPr>
          <a:xfrm>
            <a:off x="528284" y="488944"/>
            <a:ext cx="402257" cy="389770"/>
            <a:chOff x="3137108" y="2467173"/>
            <a:chExt cx="738900" cy="738900"/>
          </a:xfrm>
        </p:grpSpPr>
        <p:sp>
          <p:nvSpPr>
            <p:cNvPr id="412" name="Google Shape;412;p10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10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414" name="Google Shape;414;p104"/>
          <p:cNvPicPr preferRelativeResize="0"/>
          <p:nvPr/>
        </p:nvPicPr>
        <p:blipFill>
          <a:blip r:embed="rId3">
            <a:alphaModFix/>
          </a:blip>
          <a:stretch>
            <a:fillRect/>
          </a:stretch>
        </p:blipFill>
        <p:spPr>
          <a:xfrm>
            <a:off x="4548098" y="2480348"/>
            <a:ext cx="182807" cy="182809"/>
          </a:xfrm>
          <a:prstGeom prst="rect">
            <a:avLst/>
          </a:prstGeom>
          <a:noFill/>
          <a:ln>
            <a:noFill/>
          </a:ln>
        </p:spPr>
      </p:pic>
      <p:pic>
        <p:nvPicPr>
          <p:cNvPr id="415" name="Google Shape;415;p104" title="ícono de proyecto final"/>
          <p:cNvPicPr preferRelativeResize="0"/>
          <p:nvPr/>
        </p:nvPicPr>
        <p:blipFill>
          <a:blip r:embed="rId4">
            <a:alphaModFix/>
          </a:blip>
          <a:stretch>
            <a:fillRect/>
          </a:stretch>
        </p:blipFill>
        <p:spPr>
          <a:xfrm>
            <a:off x="7399513" y="3035551"/>
            <a:ext cx="268525" cy="268550"/>
          </a:xfrm>
          <a:prstGeom prst="rect">
            <a:avLst/>
          </a:prstGeom>
          <a:noFill/>
          <a:ln>
            <a:noFill/>
          </a:ln>
        </p:spPr>
      </p:pic>
      <p:pic>
        <p:nvPicPr>
          <p:cNvPr id="416" name="Google Shape;416;p104" title="ícono de proyecto final"/>
          <p:cNvPicPr preferRelativeResize="0"/>
          <p:nvPr/>
        </p:nvPicPr>
        <p:blipFill>
          <a:blip r:embed="rId4">
            <a:alphaModFix/>
          </a:blip>
          <a:stretch>
            <a:fillRect/>
          </a:stretch>
        </p:blipFill>
        <p:spPr>
          <a:xfrm>
            <a:off x="3261663" y="2983851"/>
            <a:ext cx="268525" cy="268550"/>
          </a:xfrm>
          <a:prstGeom prst="rect">
            <a:avLst/>
          </a:prstGeom>
          <a:noFill/>
          <a:ln>
            <a:noFill/>
          </a:ln>
        </p:spPr>
      </p:pic>
      <p:sp>
        <p:nvSpPr>
          <p:cNvPr id="417" name="Google Shape;417;p104"/>
          <p:cNvSpPr/>
          <p:nvPr/>
        </p:nvSpPr>
        <p:spPr>
          <a:xfrm>
            <a:off x="7323325" y="2983850"/>
            <a:ext cx="402300" cy="4311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4"/>
          <p:cNvSpPr txBox="1"/>
          <p:nvPr/>
        </p:nvSpPr>
        <p:spPr>
          <a:xfrm>
            <a:off x="7076925" y="3531800"/>
            <a:ext cx="899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00">
                <a:highlight>
                  <a:srgbClr val="EAFF6A"/>
                </a:highlight>
                <a:latin typeface="Helvetica Neue"/>
                <a:ea typeface="Helvetica Neue"/>
                <a:cs typeface="Helvetica Neue"/>
                <a:sym typeface="Helvetica Neue"/>
              </a:rPr>
              <a:t>Proyecto Final</a:t>
            </a:r>
            <a:endParaRPr sz="1300">
              <a:highlight>
                <a:srgbClr val="EAFF6A"/>
              </a:highlight>
              <a:latin typeface="Helvetica Neue"/>
              <a:ea typeface="Helvetica Neue"/>
              <a:cs typeface="Helvetica Neue"/>
              <a:sym typeface="Helvetica Neue"/>
            </a:endParaRPr>
          </a:p>
        </p:txBody>
      </p:sp>
      <p:pic>
        <p:nvPicPr>
          <p:cNvPr id="419" name="Google Shape;419;p104" title="ícono de proyecto final"/>
          <p:cNvPicPr preferRelativeResize="0"/>
          <p:nvPr/>
        </p:nvPicPr>
        <p:blipFill>
          <a:blip r:embed="rId4">
            <a:alphaModFix/>
          </a:blip>
          <a:stretch>
            <a:fillRect/>
          </a:stretch>
        </p:blipFill>
        <p:spPr>
          <a:xfrm>
            <a:off x="5735188" y="2983851"/>
            <a:ext cx="268525" cy="26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